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9"/>
  </p:notesMasterIdLst>
  <p:sldIdLst>
    <p:sldId id="313" r:id="rId2"/>
    <p:sldId id="304" r:id="rId3"/>
    <p:sldId id="306" r:id="rId4"/>
    <p:sldId id="559" r:id="rId5"/>
    <p:sldId id="309" r:id="rId6"/>
    <p:sldId id="310" r:id="rId7"/>
    <p:sldId id="311" r:id="rId8"/>
    <p:sldId id="257" r:id="rId9"/>
    <p:sldId id="260" r:id="rId10"/>
    <p:sldId id="258" r:id="rId11"/>
    <p:sldId id="262" r:id="rId12"/>
    <p:sldId id="263" r:id="rId13"/>
    <p:sldId id="261" r:id="rId14"/>
    <p:sldId id="264" r:id="rId15"/>
    <p:sldId id="265" r:id="rId16"/>
    <p:sldId id="266" r:id="rId17"/>
    <p:sldId id="267" r:id="rId18"/>
    <p:sldId id="312" r:id="rId19"/>
    <p:sldId id="268" r:id="rId20"/>
    <p:sldId id="269" r:id="rId21"/>
    <p:sldId id="271" r:id="rId22"/>
    <p:sldId id="272" r:id="rId23"/>
    <p:sldId id="273" r:id="rId24"/>
    <p:sldId id="275" r:id="rId25"/>
    <p:sldId id="307" r:id="rId26"/>
    <p:sldId id="560" r:id="rId27"/>
    <p:sldId id="558" r:id="rId28"/>
  </p:sldIdLst>
  <p:sldSz cx="9144000" cy="6858000" type="screen4x3"/>
  <p:notesSz cx="6858000" cy="9144000"/>
  <p:embeddedFontLst>
    <p:embeddedFont>
      <p:font typeface="Arial Unicode MS" panose="020B0604020202020204" pitchFamily="34" charset="-128"/>
      <p:regular r:id="rId30"/>
    </p:embeddedFont>
    <p:embeddedFont>
      <p:font typeface="MigMix 1P" panose="020B0502020203020207" pitchFamily="34" charset="-128"/>
      <p:regular r:id="rId31"/>
      <p:bold r:id="rId32"/>
    </p:embeddedFont>
    <p:embeddedFont>
      <p:font typeface="Migu 1M" panose="020B0509020203020207" pitchFamily="49" charset="-128"/>
      <p:regular r:id="rId33"/>
      <p:bold r:id="rId3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58"/>
    <p:restoredTop sz="94694"/>
  </p:normalViewPr>
  <p:slideViewPr>
    <p:cSldViewPr snapToGrid="0" snapToObjects="1">
      <p:cViewPr varScale="1">
        <p:scale>
          <a:sx n="117" d="100"/>
          <a:sy n="117" d="100"/>
        </p:scale>
        <p:origin x="23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2019/5/5</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41379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322AC35-6657-8240-ABD8-C3D323CDD5DE}" type="slidenum">
              <a:rPr kumimoji="1" lang="ja-JP" altLang="en-US" smtClean="0"/>
              <a:t>4</a:t>
            </a:fld>
            <a:endParaRPr kumimoji="1" lang="ja-JP" altLang="en-US"/>
          </a:p>
        </p:txBody>
      </p:sp>
    </p:spTree>
    <p:extLst>
      <p:ext uri="{BB962C8B-B14F-4D97-AF65-F5344CB8AC3E}">
        <p14:creationId xmlns:p14="http://schemas.microsoft.com/office/powerpoint/2010/main" val="328173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08144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6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iapws.org/relguide/IF97-Rev.pdf" TargetMode="Externa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2. </a:t>
            </a:r>
            <a:r>
              <a:rPr kumimoji="1" lang="en-US" altLang="ja-JP" sz="2800" dirty="0" err="1">
                <a:latin typeface="MigMix 1P" charset="-128"/>
                <a:ea typeface="MigMix 1P" charset="-128"/>
                <a:cs typeface="MigMix 1P" charset="-128"/>
              </a:rPr>
              <a:t>Modelica.Media</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2017</a:t>
            </a:r>
            <a:r>
              <a:rPr kumimoji="1" lang="ja-JP" altLang="en-US" sz="2000" dirty="0">
                <a:latin typeface="MigMix 1P" charset="-128"/>
                <a:ea typeface="MigMix 1P" charset="-128"/>
                <a:cs typeface="MigMix 1P" charset="-128"/>
              </a:rPr>
              <a:t>年</a:t>
            </a:r>
            <a:r>
              <a:rPr kumimoji="1" lang="en-US" altLang="ja-JP" sz="2000" dirty="0">
                <a:latin typeface="MigMix 1P" charset="-128"/>
                <a:ea typeface="MigMix 1P" charset="-128"/>
                <a:cs typeface="MigMix 1P" charset="-128"/>
              </a:rPr>
              <a:t>12</a:t>
            </a:r>
            <a:r>
              <a:rPr kumimoji="1" lang="ja-JP" altLang="en-US" sz="2000" dirty="0">
                <a:latin typeface="MigMix 1P" charset="-128"/>
                <a:ea typeface="MigMix 1P" charset="-128"/>
                <a:cs typeface="MigMix 1P" charset="-128"/>
              </a:rPr>
              <a:t>月</a:t>
            </a:r>
            <a:r>
              <a:rPr kumimoji="1" lang="en-US" altLang="ja-JP" sz="2000" dirty="0">
                <a:latin typeface="MigMix 1P" charset="-128"/>
                <a:ea typeface="MigMix 1P" charset="-128"/>
                <a:cs typeface="MigMix 1P" charset="-128"/>
              </a:rPr>
              <a:t>7</a:t>
            </a:r>
            <a:r>
              <a:rPr kumimoji="1" lang="ja-JP" altLang="en-US" sz="2000" dirty="0">
                <a:latin typeface="MigMix 1P" charset="-128"/>
                <a:ea typeface="MigMix 1P" charset="-128"/>
                <a:cs typeface="MigMix 1P" charset="-128"/>
              </a:rPr>
              <a:t>日　田中</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周</a:t>
            </a:r>
            <a:r>
              <a:rPr kumimoji="1" lang="en-US" altLang="ja-JP" sz="2000" dirty="0">
                <a:latin typeface="MigMix 1P" charset="-128"/>
                <a:ea typeface="MigMix 1P" charset="-128"/>
                <a:cs typeface="MigMix 1P" charset="-128"/>
              </a:rPr>
              <a:t>(</a:t>
            </a:r>
            <a:r>
              <a:rPr kumimoji="1" lang="ja-JP" altLang="en-US" sz="2000" dirty="0">
                <a:latin typeface="MigMix 1P" charset="-128"/>
                <a:ea typeface="MigMix 1P" charset="-128"/>
                <a:cs typeface="MigMix 1P" charset="-128"/>
              </a:rPr>
              <a:t>有限会社アマネ流研</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75558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1)</a:t>
            </a:r>
            <a:endParaRPr lang="ja-JP" altLang="en-US" dirty="0"/>
          </a:p>
        </p:txBody>
      </p:sp>
      <p:sp>
        <p:nvSpPr>
          <p:cNvPr id="20" name="日付プレースホルダー 19"/>
          <p:cNvSpPr>
            <a:spLocks noGrp="1"/>
          </p:cNvSpPr>
          <p:nvPr>
            <p:ph type="dt" sz="half" idx="10"/>
          </p:nvPr>
        </p:nvSpPr>
        <p:spPr/>
        <p:txBody>
          <a:bodyPr/>
          <a:lstStyle/>
          <a:p>
            <a:r>
              <a:rPr lang="en-US" altLang="ja-JP"/>
              <a:t>2017/12/07</a:t>
            </a:r>
            <a:endParaRPr lang="ja-JP" altLang="en-US"/>
          </a:p>
        </p:txBody>
      </p:sp>
      <p:sp>
        <p:nvSpPr>
          <p:cNvPr id="21" name="スライド番号プレースホルダー 20"/>
          <p:cNvSpPr>
            <a:spLocks noGrp="1"/>
          </p:cNvSpPr>
          <p:nvPr>
            <p:ph type="sldNum" sz="quarter" idx="12"/>
          </p:nvPr>
        </p:nvSpPr>
        <p:spPr/>
        <p:txBody>
          <a:bodyPr/>
          <a:lstStyle/>
          <a:p>
            <a:fld id="{522546E2-FFC9-E74A-B833-4B01CD764E6B}" type="slidenum">
              <a:rPr lang="ja-JP" altLang="en-US" smtClean="0"/>
              <a:pPr/>
              <a:t>10</a:t>
            </a:fld>
            <a:endParaRPr lang="ja-JP" altLang="en-US" dirty="0"/>
          </a:p>
        </p:txBody>
      </p:sp>
      <p:sp>
        <p:nvSpPr>
          <p:cNvPr id="14" name="コンテンツ プレースホルダー 2"/>
          <p:cNvSpPr txBox="1">
            <a:spLocks/>
          </p:cNvSpPr>
          <p:nvPr/>
        </p:nvSpPr>
        <p:spPr>
          <a:xfrm>
            <a:off x="266707" y="1268088"/>
            <a:ext cx="4000500" cy="41293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dynamicViscosity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thermalConductivity</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prandtlNumber</a:t>
            </a:r>
            <a:r>
              <a:rPr lang="en-US" altLang="ja-JP" sz="1800"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pressure(state)</a:t>
            </a:r>
          </a:p>
          <a:p>
            <a:r>
              <a:rPr lang="en-US" altLang="ja-JP" sz="1800" i="1" dirty="0">
                <a:latin typeface="MigMix 1P" charset="-128"/>
                <a:ea typeface="MigMix 1P" charset="-128"/>
                <a:cs typeface="MigMix 1P" charset="-128"/>
              </a:rPr>
              <a:t>temperature(state)</a:t>
            </a:r>
          </a:p>
          <a:p>
            <a:r>
              <a:rPr lang="en-US" altLang="ja-JP" sz="1800" i="1" dirty="0">
                <a:latin typeface="MigMix 1P" charset="-128"/>
                <a:ea typeface="MigMix 1P" charset="-128"/>
                <a:cs typeface="MigMix 1P" charset="-128"/>
              </a:rPr>
              <a:t>density(state)</a:t>
            </a:r>
          </a:p>
          <a:p>
            <a:r>
              <a:rPr lang="en-US" altLang="ja-JP" sz="1800" i="1" dirty="0" err="1">
                <a:latin typeface="MigMix 1P" charset="-128"/>
                <a:ea typeface="MigMix 1P" charset="-128"/>
                <a:cs typeface="MigMix 1P" charset="-128"/>
              </a:rPr>
              <a:t>specificEntalpy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specificInternalEnergy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specificEntropy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specificGibbsEnergy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specificHelmholtzEnergy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specificHeatCapacityCp</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heatCapacity_cp</a:t>
            </a:r>
            <a:r>
              <a:rPr lang="en-US" altLang="ja-JP" sz="1800" dirty="0">
                <a:latin typeface="MigMix 1P" charset="-128"/>
                <a:ea typeface="MigMix 1P" charset="-128"/>
                <a:cs typeface="MigMix 1P" charset="-128"/>
              </a:rPr>
              <a:t>(state)</a:t>
            </a:r>
          </a:p>
          <a:p>
            <a:endParaRPr lang="ja-JP" altLang="en-US" sz="1800" dirty="0">
              <a:latin typeface="MigMix 1P" charset="-128"/>
              <a:ea typeface="MigMix 1P" charset="-128"/>
              <a:cs typeface="MigMix 1P" charset="-128"/>
            </a:endParaRPr>
          </a:p>
        </p:txBody>
      </p:sp>
      <p:sp>
        <p:nvSpPr>
          <p:cNvPr id="15" name="コンテンツ プレースホルダー 2"/>
          <p:cNvSpPr txBox="1">
            <a:spLocks/>
          </p:cNvSpPr>
          <p:nvPr/>
        </p:nvSpPr>
        <p:spPr>
          <a:xfrm>
            <a:off x="4403855" y="1268088"/>
            <a:ext cx="4478452" cy="399000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specificHeatCapacityCv</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heatCapacity_cv</a:t>
            </a:r>
            <a:r>
              <a:rPr lang="en-US" altLang="ja-JP" sz="1800"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isentropicExponent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isentropicEnthalpy</a:t>
            </a:r>
            <a:r>
              <a:rPr lang="en-US" altLang="ja-JP" sz="1800" i="1" dirty="0">
                <a:latin typeface="MigMix 1P" charset="-128"/>
                <a:ea typeface="MigMix 1P" charset="-128"/>
                <a:cs typeface="MigMix 1P" charset="-128"/>
              </a:rPr>
              <a:t>(</a:t>
            </a:r>
            <a:r>
              <a:rPr lang="en-US" altLang="ja-JP" sz="1800" i="1" dirty="0" err="1">
                <a:latin typeface="MigMix 1P" charset="-128"/>
                <a:ea typeface="MigMix 1P" charset="-128"/>
                <a:cs typeface="MigMix 1P" charset="-128"/>
              </a:rPr>
              <a:t>p_sownstream</a:t>
            </a:r>
            <a:r>
              <a:rPr lang="en-US" altLang="ja-JP" sz="1800" i="1" dirty="0">
                <a:latin typeface="MigMix 1P" charset="-128"/>
                <a:ea typeface="MigMix 1P" charset="-128"/>
                <a:cs typeface="MigMix 1P" charset="-128"/>
              </a:rPr>
              <a:t>, </a:t>
            </a:r>
            <a:r>
              <a:rPr lang="en-US" altLang="ja-JP" sz="1800" i="1" dirty="0" err="1">
                <a:latin typeface="MigMix 1P" charset="-128"/>
                <a:ea typeface="MigMix 1P" charset="-128"/>
                <a:cs typeface="MigMix 1P" charset="-128"/>
              </a:rPr>
              <a:t>refState</a:t>
            </a:r>
            <a:r>
              <a:rPr lang="en-US" altLang="ja-JP" sz="1800" i="1" dirty="0">
                <a:latin typeface="MigMix 1P" charset="-128"/>
                <a:ea typeface="MigMix 1P" charset="-128"/>
                <a:cs typeface="MigMix 1P" charset="-128"/>
              </a:rPr>
              <a:t>)</a:t>
            </a:r>
          </a:p>
          <a:p>
            <a:r>
              <a:rPr lang="en-US" altLang="ja-JP" sz="1800" i="1" dirty="0" err="1">
                <a:latin typeface="MigMix 1P" charset="-128"/>
                <a:ea typeface="MigMix 1P" charset="-128"/>
                <a:cs typeface="MigMix 1P" charset="-128"/>
              </a:rPr>
              <a:t>velocityOfSount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isobaricExpansionCoefficinet</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beta(state)</a:t>
            </a:r>
          </a:p>
          <a:p>
            <a:r>
              <a:rPr lang="en-US" altLang="ja-JP" sz="1800" i="1" dirty="0" err="1">
                <a:latin typeface="MigMix 1P" charset="-128"/>
                <a:ea typeface="MigMix 1P" charset="-128"/>
                <a:cs typeface="MigMix 1P" charset="-128"/>
              </a:rPr>
              <a:t>isothermalCompressibility</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kappa(state)</a:t>
            </a:r>
          </a:p>
          <a:p>
            <a:r>
              <a:rPr lang="en-US" altLang="ja-JP" sz="1800" i="1" dirty="0" err="1">
                <a:latin typeface="MigMix 1P" charset="-128"/>
                <a:ea typeface="MigMix 1P" charset="-128"/>
                <a:cs typeface="MigMix 1P" charset="-128"/>
              </a:rPr>
              <a:t>molarMass</a:t>
            </a:r>
            <a:r>
              <a:rPr lang="en-US" altLang="ja-JP" sz="1800" i="1" dirty="0">
                <a:latin typeface="MigMix 1P" charset="-128"/>
                <a:ea typeface="MigMix 1P" charset="-128"/>
                <a:cs typeface="MigMix 1P" charset="-128"/>
              </a:rPr>
              <a:t>(state)</a:t>
            </a:r>
            <a:endParaRPr lang="ja-JP" altLang="en-US" sz="1800" i="1" dirty="0">
              <a:latin typeface="MigMix 1P" charset="-128"/>
              <a:ea typeface="MigMix 1P" charset="-128"/>
              <a:cs typeface="MigMix 1P" charset="-128"/>
            </a:endParaRPr>
          </a:p>
        </p:txBody>
      </p:sp>
      <p:sp>
        <p:nvSpPr>
          <p:cNvPr id="16" name="テキスト ボックス 15"/>
          <p:cNvSpPr txBox="1"/>
          <p:nvPr/>
        </p:nvSpPr>
        <p:spPr>
          <a:xfrm>
            <a:off x="720000" y="867978"/>
            <a:ext cx="8072308"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record </a:t>
            </a:r>
            <a:r>
              <a:rPr kumimoji="1" lang="en-US" altLang="ja-JP" sz="2000" b="1" dirty="0" err="1">
                <a:latin typeface="MigMix 1P" charset="-128"/>
                <a:ea typeface="MigMix 1P" charset="-128"/>
                <a:cs typeface="MigMix 1P" charset="-128"/>
              </a:rPr>
              <a:t>ThermodynamicState</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を引数として、物性値を返す関数</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8674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2)</a:t>
            </a:r>
            <a:endParaRPr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a:t>
            </a:fld>
            <a:endParaRPr lang="ja-JP" altLang="en-US"/>
          </a:p>
        </p:txBody>
      </p:sp>
      <p:sp>
        <p:nvSpPr>
          <p:cNvPr id="18" name="コンテンツ プレースホルダー 2"/>
          <p:cNvSpPr txBox="1">
            <a:spLocks/>
          </p:cNvSpPr>
          <p:nvPr/>
        </p:nvSpPr>
        <p:spPr>
          <a:xfrm>
            <a:off x="686948" y="1277758"/>
            <a:ext cx="3855720" cy="18530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density_derp_h</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density_derh_p</a:t>
            </a:r>
            <a:r>
              <a:rPr lang="en-US" altLang="ja-JP" sz="1800" i="1"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density </a:t>
            </a:r>
            <a:r>
              <a:rPr lang="en-US" altLang="ja-JP" sz="1800" i="1" dirty="0" err="1">
                <a:latin typeface="MigMix 1P" charset="-128"/>
                <a:ea typeface="MigMix 1P" charset="-128"/>
                <a:cs typeface="MigMix 1P" charset="-128"/>
              </a:rPr>
              <a:t>derp_T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density_derT_p</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density_derX</a:t>
            </a:r>
            <a:r>
              <a:rPr lang="en-US" altLang="ja-JP" sz="1800" i="1" dirty="0">
                <a:latin typeface="MigMix 1P" charset="-128"/>
                <a:ea typeface="MigMix 1P" charset="-128"/>
                <a:cs typeface="MigMix 1P" charset="-128"/>
              </a:rPr>
              <a:t>(state</a:t>
            </a:r>
            <a:r>
              <a:rPr lang="en-US" altLang="ja-JP" sz="1800" dirty="0">
                <a:latin typeface="MigMix 1P" charset="-128"/>
                <a:ea typeface="MigMix 1P" charset="-128"/>
                <a:cs typeface="MigMix 1P" charset="-128"/>
              </a:rPr>
              <a:t>)</a:t>
            </a:r>
            <a:endParaRPr lang="ja-JP" altLang="en-US" sz="1800" dirty="0">
              <a:latin typeface="MigMix 1P" charset="-128"/>
              <a:ea typeface="MigMix 1P" charset="-128"/>
              <a:cs typeface="MigMix 1P" charset="-128"/>
            </a:endParaRPr>
          </a:p>
        </p:txBody>
      </p:sp>
      <p:sp>
        <p:nvSpPr>
          <p:cNvPr id="19" name="コンテンツ プレースホルダー 2"/>
          <p:cNvSpPr txBox="1">
            <a:spLocks/>
          </p:cNvSpPr>
          <p:nvPr/>
        </p:nvSpPr>
        <p:spPr>
          <a:xfrm>
            <a:off x="3962310" y="1264110"/>
            <a:ext cx="4400550" cy="298504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err="1">
                <a:latin typeface="MigMix 1P" charset="-128"/>
                <a:ea typeface="MigMix 1P" charset="-128"/>
                <a:cs typeface="MigMix 1P" charset="-128"/>
              </a:rPr>
              <a:t>specificEnthalpy_pTX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specificEntropy_pTX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specificEnthalpy_psX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endParaRPr lang="ja-JP" altLang="en-US" sz="1800" dirty="0">
              <a:latin typeface="MigMix 1P" panose="020B0502020203020207" pitchFamily="34" charset="-128"/>
            </a:endParaRPr>
          </a:p>
        </p:txBody>
      </p:sp>
      <p:sp>
        <p:nvSpPr>
          <p:cNvPr id="20" name="テキスト ボックス 19"/>
          <p:cNvSpPr txBox="1"/>
          <p:nvPr/>
        </p:nvSpPr>
        <p:spPr>
          <a:xfrm>
            <a:off x="686948" y="864000"/>
            <a:ext cx="3048806" cy="400110"/>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密度の偏微分を返す関数</a:t>
            </a:r>
          </a:p>
        </p:txBody>
      </p:sp>
      <p:sp>
        <p:nvSpPr>
          <p:cNvPr id="21" name="テキスト ボックス 20"/>
          <p:cNvSpPr txBox="1"/>
          <p:nvPr/>
        </p:nvSpPr>
        <p:spPr>
          <a:xfrm>
            <a:off x="3962310" y="864000"/>
            <a:ext cx="467369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状態変数から他の状態変数を返す関数</a:t>
            </a:r>
            <a:endParaRPr kumimoji="1" lang="ja-JP" altLang="en-US" sz="2000" b="1" dirty="0">
              <a:latin typeface="MigMix 1P" charset="-128"/>
              <a:ea typeface="MigMix 1P" charset="-128"/>
              <a:cs typeface="MigMix 1P" charset="-128"/>
            </a:endParaRPr>
          </a:p>
        </p:txBody>
      </p:sp>
      <p:sp>
        <p:nvSpPr>
          <p:cNvPr id="22" name="テキスト ボックス 21"/>
          <p:cNvSpPr txBox="1"/>
          <p:nvPr/>
        </p:nvSpPr>
        <p:spPr>
          <a:xfrm>
            <a:off x="686948" y="4384622"/>
            <a:ext cx="7827052" cy="1477328"/>
          </a:xfrm>
          <a:prstGeom prst="rect">
            <a:avLst/>
          </a:prstGeom>
          <a:noFill/>
        </p:spPr>
        <p:txBody>
          <a:bodyPr wrap="square" rtlCol="0">
            <a:spAutoFit/>
          </a:bodyPr>
          <a:lstStyle/>
          <a:p>
            <a:pPr marL="285750" indent="-285750">
              <a:buFont typeface="Arial" charset="0"/>
              <a:buChar char="•"/>
            </a:pPr>
            <a:r>
              <a:rPr lang="ja-JP" altLang="en-US" dirty="0">
                <a:solidFill>
                  <a:srgbClr val="0070C0"/>
                </a:solidFill>
                <a:latin typeface="MigMix 1P" charset="-128"/>
                <a:ea typeface="MigMix 1P" charset="-128"/>
                <a:cs typeface="MigMix 1P" charset="-128"/>
              </a:rPr>
              <a:t>斜線は、</a:t>
            </a:r>
            <a:r>
              <a:rPr lang="en-US" altLang="ja-JP" dirty="0" err="1">
                <a:solidFill>
                  <a:srgbClr val="0070C0"/>
                </a:solidFill>
                <a:latin typeface="MigMix 1P" charset="-128"/>
                <a:ea typeface="MigMix 1P" charset="-128"/>
                <a:cs typeface="MigMix 1P" charset="-128"/>
              </a:rPr>
              <a:t>PartialMedium</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algorithm </a:t>
            </a:r>
            <a:r>
              <a:rPr lang="ja-JP" altLang="en-US" dirty="0">
                <a:solidFill>
                  <a:srgbClr val="0070C0"/>
                </a:solidFill>
                <a:latin typeface="MigMix 1P" charset="-128"/>
                <a:ea typeface="MigMix 1P" charset="-128"/>
                <a:cs typeface="MigMix 1P" charset="-128"/>
              </a:rPr>
              <a:t>が定義されていない</a:t>
            </a:r>
            <a:r>
              <a:rPr lang="en-US" altLang="ja-JP" dirty="0">
                <a:solidFill>
                  <a:srgbClr val="0070C0"/>
                </a:solidFill>
                <a:latin typeface="MigMix 1P" charset="-128"/>
                <a:ea typeface="MigMix 1P" charset="-128"/>
                <a:cs typeface="MigMix 1P" charset="-128"/>
              </a:rPr>
              <a:t> partial function </a:t>
            </a:r>
            <a:r>
              <a:rPr lang="ja-JP" altLang="en-US" dirty="0">
                <a:solidFill>
                  <a:srgbClr val="0070C0"/>
                </a:solidFill>
                <a:latin typeface="MigMix 1P" charset="-128"/>
                <a:ea typeface="MigMix 1P" charset="-128"/>
                <a:cs typeface="MigMix 1P" charset="-128"/>
              </a:rPr>
              <a:t>である。</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ja-JP" altLang="en-US" dirty="0">
                <a:solidFill>
                  <a:srgbClr val="0070C0"/>
                </a:solidFill>
                <a:latin typeface="MigMix 1P" charset="-128"/>
                <a:ea typeface="MigMix 1P" charset="-128"/>
                <a:cs typeface="MigMix 1P" charset="-128"/>
              </a:rPr>
              <a:t>これらの物性関数は、オプション的な扱いであり、物質によっては実装不可能なものもある。全てが実装されていなければならないわけではない。</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46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5946B7-7911-FC41-A2B5-83286E7FEC3C}"/>
              </a:ext>
            </a:extLst>
          </p:cNvPr>
          <p:cNvPicPr>
            <a:picLocks noChangeAspect="1"/>
          </p:cNvPicPr>
          <p:nvPr/>
        </p:nvPicPr>
        <p:blipFill>
          <a:blip r:embed="rId2"/>
          <a:stretch>
            <a:fillRect/>
          </a:stretch>
        </p:blipFill>
        <p:spPr>
          <a:xfrm>
            <a:off x="1401233" y="752089"/>
            <a:ext cx="6057448" cy="5470247"/>
          </a:xfrm>
          <a:prstGeom prst="rect">
            <a:avLst/>
          </a:prstGeom>
        </p:spPr>
      </p:pic>
      <p:sp>
        <p:nvSpPr>
          <p:cNvPr id="2" name="タイトル 1"/>
          <p:cNvSpPr>
            <a:spLocks noGrp="1"/>
          </p:cNvSpPr>
          <p:nvPr>
            <p:ph type="title"/>
          </p:nvPr>
        </p:nvSpPr>
        <p:spPr/>
        <p:txBody>
          <a:bodyPr/>
          <a:lstStyle/>
          <a:p>
            <a:r>
              <a:rPr kumimoji="1" lang="en-US" altLang="ja-JP" dirty="0" err="1"/>
              <a:t>SimpleAir</a:t>
            </a:r>
            <a:r>
              <a:rPr kumimoji="1" lang="en-US" altLang="ja-JP" dirty="0"/>
              <a:t>, </a:t>
            </a:r>
            <a:r>
              <a:rPr kumimoji="1" lang="en-US" altLang="ja-JP" dirty="0" err="1"/>
              <a:t>DryAirNasa</a:t>
            </a:r>
            <a:r>
              <a:rPr kumimoji="1" lang="en-US" altLang="ja-JP" dirty="0"/>
              <a:t> </a:t>
            </a:r>
            <a:r>
              <a:rPr kumimoji="1" lang="ja-JP" altLang="en-US" dirty="0"/>
              <a:t>の継承関係</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a:t>
            </a:fld>
            <a:endParaRPr lang="ja-JP" altLang="en-US"/>
          </a:p>
        </p:txBody>
      </p:sp>
      <p:sp>
        <p:nvSpPr>
          <p:cNvPr id="13" name="テキスト ボックス 12"/>
          <p:cNvSpPr txBox="1"/>
          <p:nvPr/>
        </p:nvSpPr>
        <p:spPr>
          <a:xfrm>
            <a:off x="501788" y="752089"/>
            <a:ext cx="2367061" cy="646331"/>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全ての</a:t>
            </a:r>
            <a:r>
              <a:rPr kumimoji="1" lang="ja-JP" altLang="en-US" b="1" dirty="0">
                <a:solidFill>
                  <a:schemeClr val="accent1"/>
                </a:solidFill>
                <a:latin typeface="MigMix 1P" charset="-128"/>
                <a:ea typeface="MigMix 1P" charset="-128"/>
                <a:cs typeface="MigMix 1P" charset="-128"/>
              </a:rPr>
              <a:t>物質</a:t>
            </a:r>
            <a:r>
              <a:rPr kumimoji="1" lang="ja-JP" altLang="en-US" b="1">
                <a:solidFill>
                  <a:schemeClr val="accent1"/>
                </a:solidFill>
                <a:latin typeface="MigMix 1P" charset="-128"/>
                <a:ea typeface="MigMix 1P" charset="-128"/>
                <a:cs typeface="MigMix 1P" charset="-128"/>
              </a:rPr>
              <a:t>モデルの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14" name="テキスト ボックス 13"/>
          <p:cNvSpPr txBox="1"/>
          <p:nvPr/>
        </p:nvSpPr>
        <p:spPr>
          <a:xfrm>
            <a:off x="560119" y="1998573"/>
            <a:ext cx="2810680"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純物質</a:t>
            </a:r>
            <a:r>
              <a:rPr kumimoji="1" lang="en-US" altLang="ja-JP" b="1" dirty="0">
                <a:solidFill>
                  <a:schemeClr val="accent1"/>
                </a:solidFill>
                <a:latin typeface="MigMix 1P" charset="-128"/>
                <a:ea typeface="MigMix 1P" charset="-128"/>
                <a:cs typeface="MigMix 1P" charset="-128"/>
              </a:rPr>
              <a:t>(</a:t>
            </a:r>
            <a:r>
              <a:rPr kumimoji="1" lang="ja-JP" altLang="en-US" b="1" dirty="0">
                <a:solidFill>
                  <a:schemeClr val="accent1"/>
                </a:solidFill>
                <a:latin typeface="MigMix 1P" charset="-128"/>
                <a:ea typeface="MigMix 1P" charset="-128"/>
                <a:cs typeface="MigMix 1P" charset="-128"/>
              </a:rPr>
              <a:t>単一成分</a:t>
            </a:r>
            <a:r>
              <a:rPr kumimoji="1" lang="ja-JP" altLang="en-US" b="1">
                <a:solidFill>
                  <a:schemeClr val="accent1"/>
                </a:solidFill>
                <a:latin typeface="MigMix 1P" charset="-128"/>
                <a:ea typeface="MigMix 1P" charset="-128"/>
                <a:cs typeface="MigMix 1P" charset="-128"/>
              </a:rPr>
              <a:t>物質</a:t>
            </a:r>
            <a:r>
              <a:rPr kumimoji="1" lang="en-US" altLang="ja-JP" b="1" dirty="0">
                <a:solidFill>
                  <a:schemeClr val="accent1"/>
                </a:solidFill>
                <a:latin typeface="MigMix 1P" charset="-128"/>
                <a:ea typeface="MigMix 1P" charset="-128"/>
                <a:cs typeface="MigMix 1P" charset="-128"/>
              </a:rPr>
              <a:t>)</a:t>
            </a:r>
            <a:r>
              <a:rPr kumimoji="1" lang="ja-JP" altLang="en-US" b="1">
                <a:solidFill>
                  <a:schemeClr val="accent1"/>
                </a:solidFill>
                <a:latin typeface="MigMix 1P" charset="-128"/>
                <a:ea typeface="MigMix 1P" charset="-128"/>
                <a:cs typeface="MigMix 1P" charset="-128"/>
              </a:rPr>
              <a:t>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8" name="テキスト ボックス 27"/>
          <p:cNvSpPr txBox="1"/>
          <p:nvPr/>
        </p:nvSpPr>
        <p:spPr>
          <a:xfrm>
            <a:off x="547696" y="3457190"/>
            <a:ext cx="2143447"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a:t>
            </a:r>
            <a:r>
              <a:rPr kumimoji="1" lang="ja-JP" altLang="en-US" b="1">
                <a:solidFill>
                  <a:schemeClr val="accent1"/>
                </a:solidFill>
                <a:latin typeface="MigMix 1P" charset="-128"/>
                <a:ea typeface="MigMix 1P" charset="-128"/>
                <a:cs typeface="MigMix 1P" charset="-128"/>
              </a:rPr>
              <a:t>気体の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9" name="テキスト ボックス 28"/>
          <p:cNvSpPr txBox="1"/>
          <p:nvPr/>
        </p:nvSpPr>
        <p:spPr>
          <a:xfrm>
            <a:off x="6008579" y="3634794"/>
            <a:ext cx="2810680" cy="369332"/>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理想気体の</a:t>
            </a:r>
            <a:r>
              <a:rPr kumimoji="1" lang="en-US" altLang="ja-JP" b="1" dirty="0">
                <a:solidFill>
                  <a:schemeClr val="accent1"/>
                </a:solidFill>
                <a:latin typeface="MigMix 1P" charset="-128"/>
                <a:ea typeface="MigMix 1P" charset="-128"/>
                <a:cs typeface="MigMix 1P" charset="-128"/>
              </a:rPr>
              <a:t>NASA</a:t>
            </a:r>
            <a:r>
              <a:rPr kumimoji="1" lang="ja-JP" altLang="en-US" b="1" dirty="0">
                <a:solidFill>
                  <a:schemeClr val="accent1"/>
                </a:solidFill>
                <a:latin typeface="MigMix 1P" charset="-128"/>
                <a:ea typeface="MigMix 1P" charset="-128"/>
                <a:cs typeface="MigMix 1P" charset="-128"/>
              </a:rPr>
              <a:t>モデル</a:t>
            </a:r>
          </a:p>
        </p:txBody>
      </p:sp>
      <p:cxnSp>
        <p:nvCxnSpPr>
          <p:cNvPr id="6" name="直線矢印コネクタ 5"/>
          <p:cNvCxnSpPr/>
          <p:nvPr/>
        </p:nvCxnSpPr>
        <p:spPr>
          <a:xfrm flipH="1" flipV="1">
            <a:off x="6048666" y="4392854"/>
            <a:ext cx="461108" cy="9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24" name="テキスト ボックス 23">
            <a:extLst>
              <a:ext uri="{FF2B5EF4-FFF2-40B4-BE49-F238E27FC236}">
                <a16:creationId xmlns:a16="http://schemas.microsoft.com/office/drawing/2014/main" id="{B0938507-E4BF-834A-83DB-B2E13C10DD4E}"/>
              </a:ext>
            </a:extLst>
          </p:cNvPr>
          <p:cNvSpPr txBox="1"/>
          <p:nvPr/>
        </p:nvSpPr>
        <p:spPr>
          <a:xfrm>
            <a:off x="560119" y="5920012"/>
            <a:ext cx="133161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SimpleAir</a:t>
            </a:r>
            <a:endParaRPr kumimoji="1" lang="ja-JP" altLang="en-US" b="1" dirty="0">
              <a:solidFill>
                <a:schemeClr val="accent1"/>
              </a:solidFill>
              <a:latin typeface="MigMix 1P" charset="-128"/>
              <a:ea typeface="MigMix 1P" charset="-128"/>
              <a:cs typeface="MigMix 1P" charset="-128"/>
            </a:endParaRPr>
          </a:p>
        </p:txBody>
      </p:sp>
      <p:sp>
        <p:nvSpPr>
          <p:cNvPr id="25" name="テキスト ボックス 24">
            <a:extLst>
              <a:ext uri="{FF2B5EF4-FFF2-40B4-BE49-F238E27FC236}">
                <a16:creationId xmlns:a16="http://schemas.microsoft.com/office/drawing/2014/main" id="{086C8FCC-23C2-7C4B-A168-1ED5200DAB54}"/>
              </a:ext>
            </a:extLst>
          </p:cNvPr>
          <p:cNvSpPr txBox="1"/>
          <p:nvPr/>
        </p:nvSpPr>
        <p:spPr>
          <a:xfrm>
            <a:off x="6974125" y="5886508"/>
            <a:ext cx="153728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DryAirNasa</a:t>
            </a:r>
            <a:endParaRPr kumimoji="1" lang="ja-JP" altLang="en-US" b="1" dirty="0">
              <a:solidFill>
                <a:schemeClr val="accent1"/>
              </a:solidFill>
              <a:latin typeface="MigMix 1P" charset="-128"/>
              <a:ea typeface="MigMix 1P" charset="-128"/>
              <a:cs typeface="MigMix 1P" charset="-128"/>
            </a:endParaRPr>
          </a:p>
        </p:txBody>
      </p:sp>
    </p:spTree>
    <p:extLst>
      <p:ext uri="{BB962C8B-B14F-4D97-AF65-F5344CB8AC3E}">
        <p14:creationId xmlns:p14="http://schemas.microsoft.com/office/powerpoint/2010/main" val="172653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水（</a:t>
            </a:r>
            <a:r>
              <a:rPr lang="en-US" altLang="ja-JP" dirty="0"/>
              <a:t>2</a:t>
            </a:r>
            <a:r>
              <a:rPr lang="ja-JP" altLang="en-US" dirty="0"/>
              <a:t>相流体</a:t>
            </a:r>
            <a:r>
              <a:rPr lang="en-US" altLang="ja-JP" dirty="0"/>
              <a:t>)</a:t>
            </a:r>
            <a:r>
              <a:rPr lang="ja-JP" altLang="en-US" dirty="0"/>
              <a:t>のモデル</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13</a:t>
            </a:fld>
            <a:endParaRPr lang="ja-JP" altLang="en-US"/>
          </a:p>
        </p:txBody>
      </p:sp>
      <p:sp>
        <p:nvSpPr>
          <p:cNvPr id="37" name="正方形/長方形 36"/>
          <p:cNvSpPr/>
          <p:nvPr/>
        </p:nvSpPr>
        <p:spPr>
          <a:xfrm>
            <a:off x="2955948" y="1596861"/>
            <a:ext cx="6121830" cy="369332"/>
          </a:xfrm>
          <a:prstGeom prst="rect">
            <a:avLst/>
          </a:prstGeom>
        </p:spPr>
        <p:txBody>
          <a:bodyPr wrap="square">
            <a:spAutoFit/>
          </a:bodyPr>
          <a:lstStyle/>
          <a:p>
            <a:r>
              <a:rPr lang="ja-JP" altLang="en-US" dirty="0">
                <a:latin typeface="MigMix 1P" charset="-128"/>
                <a:ea typeface="MigMix 1P" charset="-128"/>
                <a:cs typeface="MigMix 1P" charset="-128"/>
                <a:hlinkClick r:id="rId2"/>
              </a:rPr>
              <a:t>http://www.iapws.org/relguide/IF97-Rev.pdf</a:t>
            </a:r>
            <a:r>
              <a:rPr lang="en-US" altLang="ja-JP" dirty="0">
                <a:latin typeface="MigMix 1P" charset="-128"/>
                <a:ea typeface="MigMix 1P" charset="-128"/>
                <a:cs typeface="MigMix 1P" charset="-128"/>
              </a:rPr>
              <a:t> </a:t>
            </a:r>
            <a:endParaRPr lang="ja-JP" altLang="en-US" dirty="0">
              <a:latin typeface="MigMix 1P" charset="-128"/>
              <a:ea typeface="MigMix 1P" charset="-128"/>
              <a:cs typeface="MigMix 1P" charset="-128"/>
            </a:endParaRPr>
          </a:p>
        </p:txBody>
      </p:sp>
      <p:sp>
        <p:nvSpPr>
          <p:cNvPr id="38" name="正方形/長方形 37"/>
          <p:cNvSpPr/>
          <p:nvPr/>
        </p:nvSpPr>
        <p:spPr>
          <a:xfrm>
            <a:off x="628650" y="1258307"/>
            <a:ext cx="6879922" cy="707886"/>
          </a:xfrm>
          <a:prstGeom prst="rect">
            <a:avLst/>
          </a:prstGeom>
        </p:spPr>
        <p:txBody>
          <a:bodyPr wrap="square">
            <a:spAutoFit/>
          </a:bodyPr>
          <a:lstStyle/>
          <a:p>
            <a:r>
              <a:rPr lang="en-US" altLang="ja-JP" sz="2000" dirty="0">
                <a:latin typeface="Migu 1M" charset="-128"/>
                <a:ea typeface="Migu 1M" charset="-128"/>
                <a:cs typeface="Migu 1M" charset="-128"/>
              </a:rPr>
              <a:t>The International Association for the Properties of Water and Stea</a:t>
            </a:r>
            <a:r>
              <a:rPr lang="en-US" altLang="ja-JP" sz="2000" dirty="0">
                <a:latin typeface="MigMix 1P" panose="020B0502020203020207" pitchFamily="34" charset="-128"/>
              </a:rPr>
              <a:t>m </a:t>
            </a:r>
          </a:p>
        </p:txBody>
      </p:sp>
      <p:sp>
        <p:nvSpPr>
          <p:cNvPr id="39" name="正方形/長方形 38"/>
          <p:cNvSpPr/>
          <p:nvPr/>
        </p:nvSpPr>
        <p:spPr>
          <a:xfrm>
            <a:off x="628650" y="858197"/>
            <a:ext cx="4572000" cy="400110"/>
          </a:xfrm>
          <a:prstGeom prst="rect">
            <a:avLst/>
          </a:prstGeom>
        </p:spPr>
        <p:txBody>
          <a:bodyPr>
            <a:spAutoFit/>
          </a:bodyPr>
          <a:lstStyle/>
          <a:p>
            <a:r>
              <a:rPr lang="ja-JP" altLang="en-US" sz="2000" b="1" dirty="0">
                <a:solidFill>
                  <a:srgbClr val="000000"/>
                </a:solidFill>
                <a:latin typeface="MigMix 1P" charset="-128"/>
                <a:ea typeface="MigMix 1P" charset="-128"/>
                <a:cs typeface="MigMix 1P" charset="-128"/>
              </a:rPr>
              <a:t>実用国際蒸気状態式</a:t>
            </a:r>
            <a:r>
              <a:rPr lang="en-US" altLang="ja-JP" sz="2000" b="1" dirty="0">
                <a:solidFill>
                  <a:srgbClr val="000000"/>
                </a:solidFill>
                <a:latin typeface="MigMix 1P" charset="-128"/>
                <a:ea typeface="MigMix 1P" charset="-128"/>
                <a:cs typeface="MigMix 1P" charset="-128"/>
              </a:rPr>
              <a:t>(IAPWS-IF97)</a:t>
            </a:r>
            <a:endParaRPr lang="en-US" altLang="ja-JP" sz="2000" b="1" i="0" dirty="0">
              <a:solidFill>
                <a:srgbClr val="000000"/>
              </a:solidFill>
              <a:effectLst/>
              <a:latin typeface="MigMix 1P" charset="-128"/>
              <a:ea typeface="MigMix 1P" charset="-128"/>
              <a:cs typeface="MigMix 1P" charset="-128"/>
            </a:endParaRPr>
          </a:p>
        </p:txBody>
      </p:sp>
      <p:pic>
        <p:nvPicPr>
          <p:cNvPr id="40" name="図 39"/>
          <p:cNvPicPr>
            <a:picLocks noChangeAspect="1"/>
          </p:cNvPicPr>
          <p:nvPr/>
        </p:nvPicPr>
        <p:blipFill>
          <a:blip r:embed="rId3"/>
          <a:stretch>
            <a:fillRect/>
          </a:stretch>
        </p:blipFill>
        <p:spPr>
          <a:xfrm>
            <a:off x="441766" y="2389989"/>
            <a:ext cx="8702234" cy="2127451"/>
          </a:xfrm>
          <a:prstGeom prst="rect">
            <a:avLst/>
          </a:prstGeom>
        </p:spPr>
      </p:pic>
      <p:sp>
        <p:nvSpPr>
          <p:cNvPr id="41" name="テキスト ボックス 40"/>
          <p:cNvSpPr txBox="1"/>
          <p:nvPr/>
        </p:nvSpPr>
        <p:spPr>
          <a:xfrm>
            <a:off x="628650" y="1966193"/>
            <a:ext cx="576539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水の状態を５つの領域に分けて記述するモデル</a:t>
            </a:r>
          </a:p>
        </p:txBody>
      </p:sp>
      <p:sp>
        <p:nvSpPr>
          <p:cNvPr id="42" name="右中かっこ 41"/>
          <p:cNvSpPr/>
          <p:nvPr/>
        </p:nvSpPr>
        <p:spPr>
          <a:xfrm>
            <a:off x="5954585" y="3499187"/>
            <a:ext cx="124555" cy="887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43" name="直線矢印コネクタ 42"/>
          <p:cNvCxnSpPr/>
          <p:nvPr/>
        </p:nvCxnSpPr>
        <p:spPr>
          <a:xfrm flipH="1" flipV="1">
            <a:off x="6089076" y="3942835"/>
            <a:ext cx="368874" cy="44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95968" y="3556936"/>
            <a:ext cx="2807058"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ThermodynamicState</a:t>
            </a:r>
            <a:endParaRPr kumimoji="1" lang="ja-JP" altLang="en-US" sz="2000" dirty="0">
              <a:solidFill>
                <a:srgbClr val="0070C0"/>
              </a:solidFill>
              <a:latin typeface="MigMix 1P" charset="-128"/>
              <a:ea typeface="MigMix 1P" charset="-128"/>
              <a:cs typeface="MigMix 1P" charset="-128"/>
            </a:endParaRPr>
          </a:p>
        </p:txBody>
      </p:sp>
      <p:pic>
        <p:nvPicPr>
          <p:cNvPr id="45" name="図 44"/>
          <p:cNvPicPr>
            <a:picLocks noChangeAspect="1"/>
          </p:cNvPicPr>
          <p:nvPr/>
        </p:nvPicPr>
        <p:blipFill>
          <a:blip r:embed="rId4"/>
          <a:stretch>
            <a:fillRect/>
          </a:stretch>
        </p:blipFill>
        <p:spPr>
          <a:xfrm>
            <a:off x="628650" y="3942835"/>
            <a:ext cx="3798509" cy="2520828"/>
          </a:xfrm>
          <a:prstGeom prst="rect">
            <a:avLst/>
          </a:prstGeom>
        </p:spPr>
      </p:pic>
      <p:sp>
        <p:nvSpPr>
          <p:cNvPr id="46" name="テキスト ボックス 45"/>
          <p:cNvSpPr txBox="1"/>
          <p:nvPr/>
        </p:nvSpPr>
        <p:spPr>
          <a:xfrm>
            <a:off x="6089076" y="4460320"/>
            <a:ext cx="266570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５つの領域毎の</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物性パッケージ</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752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MediaExample1 </a:t>
            </a:r>
            <a:br>
              <a:rPr kumimoji="1" lang="en-US" altLang="ja-JP" dirty="0"/>
            </a:br>
            <a:r>
              <a:rPr lang="ja-JP" altLang="en-US" sz="2400" dirty="0"/>
              <a:t>水を温めて水蒸気にする</a:t>
            </a:r>
            <a:r>
              <a:rPr lang="en-US" altLang="ja-JP" sz="2400" dirty="0"/>
              <a:t> (</a:t>
            </a:r>
            <a:r>
              <a:rPr lang="ja-JP" altLang="en-US" sz="2400" dirty="0"/>
              <a:t>等圧過程</a:t>
            </a:r>
            <a:r>
              <a:rPr lang="en-US" altLang="ja-JP"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14" name="テキスト ボックス 13"/>
          <p:cNvSpPr txBox="1"/>
          <p:nvPr/>
        </p:nvSpPr>
        <p:spPr>
          <a:xfrm>
            <a:off x="628650" y="1440000"/>
            <a:ext cx="782840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まず、圧力と比エンタルピを入力すると、温度、蒸気クオリティ、比容積、比エントロピを出力するモデルを作成する。</a:t>
            </a:r>
          </a:p>
        </p:txBody>
      </p:sp>
      <p:pic>
        <p:nvPicPr>
          <p:cNvPr id="18" name="図 17"/>
          <p:cNvPicPr>
            <a:picLocks noChangeAspect="1"/>
          </p:cNvPicPr>
          <p:nvPr/>
        </p:nvPicPr>
        <p:blipFill>
          <a:blip r:embed="rId2"/>
          <a:stretch>
            <a:fillRect/>
          </a:stretch>
        </p:blipFill>
        <p:spPr>
          <a:xfrm>
            <a:off x="3293869" y="2836876"/>
            <a:ext cx="2234361" cy="2364666"/>
          </a:xfrm>
          <a:prstGeom prst="rect">
            <a:avLst/>
          </a:prstGeom>
        </p:spPr>
      </p:pic>
      <p:sp>
        <p:nvSpPr>
          <p:cNvPr id="19" name="テキスト ボックス 18"/>
          <p:cNvSpPr txBox="1"/>
          <p:nvPr/>
        </p:nvSpPr>
        <p:spPr>
          <a:xfrm>
            <a:off x="6084230" y="3726140"/>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0" name="テキスト ボックス 19"/>
          <p:cNvSpPr txBox="1"/>
          <p:nvPr/>
        </p:nvSpPr>
        <p:spPr>
          <a:xfrm>
            <a:off x="6084230" y="4440336"/>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38" name="テキスト ボックス 37"/>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734245" y="4319893"/>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40" name="テキスト ボックス 39"/>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41" name="テキスト ボックス 40"/>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42" name="テキスト ボックス 41"/>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43" name="テキスト ボックス 42"/>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44" name="テキスト ボックス 43"/>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45" name="テキスト ボックス 44"/>
          <p:cNvSpPr txBox="1"/>
          <p:nvPr/>
        </p:nvSpPr>
        <p:spPr>
          <a:xfrm>
            <a:off x="5630559" y="443001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46" name="テキスト ボックス 45"/>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47" name="テキスト ボックス 46"/>
          <p:cNvSpPr txBox="1"/>
          <p:nvPr/>
        </p:nvSpPr>
        <p:spPr>
          <a:xfrm>
            <a:off x="6199946" y="501385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48" name="直線矢印コネクタ 47"/>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5479962" y="4377551"/>
            <a:ext cx="250198" cy="16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3536450" y="5401597"/>
            <a:ext cx="1749197" cy="369332"/>
          </a:xfrm>
          <a:prstGeom prst="rect">
            <a:avLst/>
          </a:prstGeom>
        </p:spPr>
        <p:txBody>
          <a:bodyPr wrap="none">
            <a:spAutoFit/>
          </a:bodyPr>
          <a:lstStyle/>
          <a:p>
            <a:r>
              <a:rPr lang="en-US" altLang="ja-JP" dirty="0" err="1">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15</a:t>
            </a:fld>
            <a:endParaRPr lang="ja-JP" altLang="en-US" dirty="0"/>
          </a:p>
        </p:txBody>
      </p:sp>
      <p:sp>
        <p:nvSpPr>
          <p:cNvPr id="12" name="正方形/長方形 11"/>
          <p:cNvSpPr/>
          <p:nvPr/>
        </p:nvSpPr>
        <p:spPr>
          <a:xfrm>
            <a:off x="628650" y="1203475"/>
            <a:ext cx="7691144" cy="4185761"/>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setState_ph</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p,h</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s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specificEntropy</a:t>
            </a:r>
            <a:r>
              <a:rPr lang="en-US" altLang="ja-JP" sz="1400" dirty="0">
                <a:solidFill>
                  <a:srgbClr val="000000"/>
                </a:solidFill>
                <a:latin typeface="Migu 1M" charset="-128"/>
                <a:ea typeface="Migu 1M" charset="-128"/>
                <a:cs typeface="Migu 1M" charset="-128"/>
              </a:rPr>
              <a:t>(state);</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r>
              <a:rPr lang="en-US" altLang="ja-JP" sz="1100" dirty="0">
                <a:solidFill>
                  <a:srgbClr val="000000"/>
                </a:solidFill>
                <a:latin typeface="Migu 1M" charset="-128"/>
                <a:ea typeface="Migu 1M" charset="-128"/>
                <a:cs typeface="Migu 1M" charset="-128"/>
              </a:rPr>
              <a:t>;</a:t>
            </a:r>
          </a:p>
        </p:txBody>
      </p:sp>
      <p:sp>
        <p:nvSpPr>
          <p:cNvPr id="14" name="テキスト ボックス 13"/>
          <p:cNvSpPr txBox="1"/>
          <p:nvPr/>
        </p:nvSpPr>
        <p:spPr>
          <a:xfrm>
            <a:off x="6457950" y="251298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15" name="テキスト ボックス 14"/>
          <p:cNvSpPr txBox="1"/>
          <p:nvPr/>
        </p:nvSpPr>
        <p:spPr>
          <a:xfrm>
            <a:off x="6314798" y="227759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16" name="テキスト ボックス 15"/>
          <p:cNvSpPr txBox="1"/>
          <p:nvPr/>
        </p:nvSpPr>
        <p:spPr>
          <a:xfrm>
            <a:off x="6457950" y="273072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17" name="テキスト ボックス 16"/>
          <p:cNvSpPr txBox="1"/>
          <p:nvPr/>
        </p:nvSpPr>
        <p:spPr>
          <a:xfrm>
            <a:off x="6457950" y="29282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18" name="テキスト ボックス 17"/>
          <p:cNvSpPr txBox="1"/>
          <p:nvPr/>
        </p:nvSpPr>
        <p:spPr>
          <a:xfrm>
            <a:off x="6457950" y="3158006"/>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19" name="テキスト ボックス 18"/>
          <p:cNvSpPr txBox="1"/>
          <p:nvPr/>
        </p:nvSpPr>
        <p:spPr>
          <a:xfrm>
            <a:off x="6457950" y="337790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6" name="正方形/長方形 5"/>
          <p:cNvSpPr/>
          <p:nvPr/>
        </p:nvSpPr>
        <p:spPr>
          <a:xfrm>
            <a:off x="628650" y="864000"/>
            <a:ext cx="1749197"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16</a:t>
            </a:fld>
            <a:endParaRPr lang="ja-JP" altLang="en-US" dirty="0"/>
          </a:p>
        </p:txBody>
      </p:sp>
      <p:pic>
        <p:nvPicPr>
          <p:cNvPr id="19" name="図 18"/>
          <p:cNvPicPr>
            <a:picLocks noChangeAspect="1"/>
          </p:cNvPicPr>
          <p:nvPr/>
        </p:nvPicPr>
        <p:blipFill>
          <a:blip r:embed="rId2"/>
          <a:stretch>
            <a:fillRect/>
          </a:stretch>
        </p:blipFill>
        <p:spPr>
          <a:xfrm>
            <a:off x="628649" y="2323648"/>
            <a:ext cx="7193462" cy="3607697"/>
          </a:xfrm>
          <a:prstGeom prst="rect">
            <a:avLst/>
          </a:prstGeom>
          <a:ln>
            <a:solidFill>
              <a:schemeClr val="accent1"/>
            </a:solidFill>
          </a:ln>
        </p:spPr>
      </p:pic>
      <p:sp>
        <p:nvSpPr>
          <p:cNvPr id="20" name="テキスト ボックス 19"/>
          <p:cNvSpPr txBox="1"/>
          <p:nvPr/>
        </p:nvSpPr>
        <p:spPr>
          <a:xfrm>
            <a:off x="678270" y="2520529"/>
            <a:ext cx="1693569"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101325 Pa</a:t>
            </a:r>
            <a:endParaRPr kumimoji="1" lang="ja-JP" altLang="en-US" sz="2000" dirty="0">
              <a:solidFill>
                <a:schemeClr val="accent1"/>
              </a:solidFill>
              <a:latin typeface="Migu 1M" charset="-128"/>
              <a:ea typeface="Migu 1M" charset="-128"/>
              <a:cs typeface="Migu 1M" charset="-128"/>
            </a:endParaRPr>
          </a:p>
        </p:txBody>
      </p:sp>
      <p:sp>
        <p:nvSpPr>
          <p:cNvPr id="21" name="テキスト ボックス 20"/>
          <p:cNvSpPr txBox="1"/>
          <p:nvPr/>
        </p:nvSpPr>
        <p:spPr>
          <a:xfrm>
            <a:off x="4071872" y="2484662"/>
            <a:ext cx="3209248"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5000000 Pa (5 MPa)</a:t>
            </a:r>
            <a:endParaRPr kumimoji="1" lang="ja-JP" altLang="en-US" sz="2000" dirty="0">
              <a:solidFill>
                <a:schemeClr val="accent1"/>
              </a:solidFill>
              <a:latin typeface="Migu 1M" charset="-128"/>
              <a:ea typeface="Migu 1M" charset="-128"/>
              <a:cs typeface="Migu 1M" charset="-128"/>
            </a:endParaRPr>
          </a:p>
        </p:txBody>
      </p:sp>
      <p:sp>
        <p:nvSpPr>
          <p:cNvPr id="22" name="テキスト ボックス 21"/>
          <p:cNvSpPr txBox="1"/>
          <p:nvPr/>
        </p:nvSpPr>
        <p:spPr>
          <a:xfrm>
            <a:off x="628649" y="1203806"/>
            <a:ext cx="7885351" cy="707886"/>
          </a:xfrm>
          <a:prstGeom prst="rect">
            <a:avLst/>
          </a:prstGeom>
          <a:noFill/>
        </p:spPr>
        <p:txBody>
          <a:bodyPr wrap="square" rtlCol="0">
            <a:spAutoFit/>
          </a:bodyPr>
          <a:lstStyle/>
          <a:p>
            <a:r>
              <a:rPr kumimoji="1" lang="ja-JP" altLang="en-US" sz="2000" dirty="0">
                <a:solidFill>
                  <a:schemeClr val="accent1"/>
                </a:solidFill>
                <a:latin typeface="MigMix 1P" charset="-128"/>
                <a:ea typeface="MigMix 1P" charset="-128"/>
                <a:cs typeface="MigMix 1P" charset="-128"/>
              </a:rPr>
              <a:t>比エンタルピを</a:t>
            </a:r>
            <a:r>
              <a:rPr kumimoji="1" lang="en-US" altLang="ja-JP" sz="2000" dirty="0">
                <a:solidFill>
                  <a:schemeClr val="accent1"/>
                </a:solidFill>
                <a:latin typeface="MigMix 1P" charset="-128"/>
                <a:ea typeface="MigMix 1P" charset="-128"/>
                <a:cs typeface="MigMix 1P" charset="-128"/>
              </a:rPr>
              <a:t>100 s </a:t>
            </a:r>
            <a:r>
              <a:rPr kumimoji="1" lang="ja-JP" altLang="en-US" sz="2000" dirty="0">
                <a:solidFill>
                  <a:schemeClr val="accent1"/>
                </a:solidFill>
                <a:latin typeface="MigMix 1P" charset="-128"/>
                <a:ea typeface="MigMix 1P" charset="-128"/>
                <a:cs typeface="MigMix 1P" charset="-128"/>
              </a:rPr>
              <a:t>で</a:t>
            </a:r>
            <a:r>
              <a:rPr kumimoji="1" lang="en-US" altLang="ja-JP" sz="2000" dirty="0">
                <a:solidFill>
                  <a:schemeClr val="accent1"/>
                </a:solidFill>
                <a:latin typeface="MigMix 1P" charset="-128"/>
                <a:ea typeface="MigMix 1P" charset="-128"/>
                <a:cs typeface="MigMix 1P" charset="-128"/>
              </a:rPr>
              <a:t> 20000 J/kg </a:t>
            </a:r>
            <a:r>
              <a:rPr kumimoji="1" lang="ja-JP" altLang="en-US" sz="2000" dirty="0">
                <a:solidFill>
                  <a:schemeClr val="accent1"/>
                </a:solidFill>
                <a:latin typeface="MigMix 1P" charset="-128"/>
                <a:ea typeface="MigMix 1P" charset="-128"/>
                <a:cs typeface="MigMix 1P" charset="-128"/>
              </a:rPr>
              <a:t>から</a:t>
            </a:r>
            <a:r>
              <a:rPr kumimoji="1" lang="en-US" altLang="ja-JP" sz="2000" dirty="0">
                <a:solidFill>
                  <a:schemeClr val="accent1"/>
                </a:solidFill>
                <a:latin typeface="MigMix 1P" charset="-128"/>
                <a:ea typeface="MigMix 1P" charset="-128"/>
                <a:cs typeface="MigMix 1P" charset="-128"/>
              </a:rPr>
              <a:t> 3800000 J/kg </a:t>
            </a:r>
            <a:r>
              <a:rPr kumimoji="1" lang="ja-JP" altLang="en-US" sz="2000" dirty="0">
                <a:solidFill>
                  <a:schemeClr val="accent1"/>
                </a:solidFill>
                <a:latin typeface="MigMix 1P" charset="-128"/>
                <a:ea typeface="MigMix 1P" charset="-128"/>
                <a:cs typeface="MigMix 1P" charset="-128"/>
              </a:rPr>
              <a:t>まで変化させる。</a:t>
            </a:r>
          </a:p>
        </p:txBody>
      </p:sp>
      <p:cxnSp>
        <p:nvCxnSpPr>
          <p:cNvPr id="23" name="直線矢印コネクタ 22"/>
          <p:cNvCxnSpPr/>
          <p:nvPr/>
        </p:nvCxnSpPr>
        <p:spPr>
          <a:xfrm flipH="1">
            <a:off x="2105970" y="2063474"/>
            <a:ext cx="4217531" cy="6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5339241" y="2059656"/>
            <a:ext cx="1012656" cy="46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628649" y="864000"/>
            <a:ext cx="788535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これを使って圧力を固定して比エンタルピを上げるモデルを作る</a:t>
            </a:r>
          </a:p>
        </p:txBody>
      </p:sp>
      <p:sp>
        <p:nvSpPr>
          <p:cNvPr id="26" name="テキスト ボックス 25"/>
          <p:cNvSpPr txBox="1"/>
          <p:nvPr/>
        </p:nvSpPr>
        <p:spPr>
          <a:xfrm>
            <a:off x="1679477" y="2896144"/>
            <a:ext cx="931532" cy="400110"/>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571391" y="4143737"/>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3502485"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328547" y="2831866"/>
            <a:ext cx="931532"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224926" y="418534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120"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6351897" y="1613038"/>
            <a:ext cx="2727372" cy="1477328"/>
          </a:xfrm>
          <a:prstGeom prst="rect">
            <a:avLst/>
          </a:prstGeom>
          <a:solidFill>
            <a:schemeClr val="bg1"/>
          </a:solidFill>
        </p:spPr>
        <p:txBody>
          <a:bodyPr wrap="square" rtlCol="0">
            <a:spAutoFit/>
          </a:bodyPr>
          <a:lstStyle/>
          <a:p>
            <a:r>
              <a:rPr lang="ja-JP" altLang="en-US" dirty="0">
                <a:solidFill>
                  <a:srgbClr val="FF0000"/>
                </a:solidFill>
                <a:latin typeface="MigMix 1P" charset="-128"/>
                <a:ea typeface="MigMix 1P" charset="-128"/>
                <a:cs typeface="MigMix 1P" charset="-128"/>
              </a:rPr>
              <a:t>本当は固定値だが結果のパラメトリックプロットがうまくいかないので</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100 s </a:t>
            </a:r>
            <a:r>
              <a:rPr kumimoji="1" lang="ja-JP" altLang="en-US" dirty="0">
                <a:solidFill>
                  <a:srgbClr val="FF0000"/>
                </a:solidFill>
                <a:latin typeface="MigMix 1P" charset="-128"/>
                <a:ea typeface="MigMix 1P" charset="-128"/>
                <a:cs typeface="MigMix 1P" charset="-128"/>
              </a:rPr>
              <a:t>で</a:t>
            </a:r>
            <a:r>
              <a:rPr kumimoji="1" lang="en-US" altLang="ja-JP" dirty="0">
                <a:solidFill>
                  <a:srgbClr val="FF0000"/>
                </a:solidFill>
                <a:latin typeface="MigMix 1P" charset="-128"/>
                <a:ea typeface="MigMix 1P" charset="-128"/>
                <a:cs typeface="MigMix 1P" charset="-128"/>
              </a:rPr>
              <a:t> 0.1 Pa </a:t>
            </a:r>
            <a:r>
              <a:rPr kumimoji="1" lang="ja-JP" altLang="en-US" dirty="0">
                <a:solidFill>
                  <a:srgbClr val="FF0000"/>
                </a:solidFill>
                <a:latin typeface="MigMix 1P" charset="-128"/>
                <a:ea typeface="MigMix 1P" charset="-128"/>
                <a:cs typeface="MigMix 1P" charset="-128"/>
              </a:rPr>
              <a:t>変化させる</a:t>
            </a:r>
            <a:r>
              <a:rPr lang="ja-JP" altLang="en-US" dirty="0">
                <a:solidFill>
                  <a:srgbClr val="FF0000"/>
                </a:solidFill>
                <a:latin typeface="MigMix 1P" charset="-128"/>
                <a:ea typeface="MigMix 1P" charset="-128"/>
                <a:cs typeface="MigMix 1P" charset="-128"/>
              </a:rPr>
              <a:t>。</a:t>
            </a:r>
            <a:endParaRPr kumimoji="1" lang="ja-JP" altLang="en-US" dirty="0">
              <a:solidFill>
                <a:srgbClr val="FF0000"/>
              </a:solidFill>
              <a:latin typeface="MigMix 1P" charset="-128"/>
              <a:ea typeface="MigMix 1P" charset="-128"/>
              <a:cs typeface="MigMix 1P" charset="-128"/>
            </a:endParaRPr>
          </a:p>
        </p:txBody>
      </p:sp>
      <p:sp>
        <p:nvSpPr>
          <p:cNvPr id="33" name="正方形/長方形 32"/>
          <p:cNvSpPr/>
          <p:nvPr/>
        </p:nvSpPr>
        <p:spPr>
          <a:xfrm>
            <a:off x="2990521" y="5956241"/>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StateCheckTest1</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17</a:t>
            </a:fld>
            <a:endParaRPr lang="ja-JP" altLang="en-US"/>
          </a:p>
        </p:txBody>
      </p:sp>
      <p:sp>
        <p:nvSpPr>
          <p:cNvPr id="25" name="正方形/長方形 24"/>
          <p:cNvSpPr/>
          <p:nvPr/>
        </p:nvSpPr>
        <p:spPr>
          <a:xfrm>
            <a:off x="305239" y="1233332"/>
            <a:ext cx="8705459" cy="4832092"/>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(pressure2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Mix 1P" panose="020B0502020203020207" pitchFamily="34" charset="-128"/>
              </a:rPr>
              <a:t>annotation</a:t>
            </a:r>
            <a:r>
              <a:rPr lang="en-US" altLang="ja-JP" sz="1400" dirty="0">
                <a:solidFill>
                  <a:srgbClr val="000000"/>
                </a:solidFill>
                <a:latin typeface="MigMix 1P" panose="020B0502020203020207" pitchFamily="34" charset="-128"/>
              </a:rPr>
              <a:t>( ...);</a:t>
            </a:r>
          </a:p>
          <a:p>
            <a:r>
              <a:rPr lang="en-US" altLang="ja-JP" sz="1400" dirty="0">
                <a:solidFill>
                  <a:srgbClr val="760002"/>
                </a:solidFill>
                <a:latin typeface="MigMix 1P" panose="020B0502020203020207" pitchFamily="34" charset="-128"/>
              </a:rPr>
              <a:t>end</a:t>
            </a:r>
            <a:r>
              <a:rPr lang="en-US" altLang="ja-JP" sz="1400" dirty="0">
                <a:solidFill>
                  <a:srgbClr val="000000"/>
                </a:solidFill>
                <a:latin typeface="MigMix 1P" panose="020B0502020203020207" pitchFamily="34" charset="-128"/>
              </a:rPr>
              <a:t> MediaExample1;</a:t>
            </a:r>
          </a:p>
          <a:p>
            <a:endParaRPr lang="en-US" altLang="ja-JP" sz="1400" dirty="0">
              <a:solidFill>
                <a:srgbClr val="000000"/>
              </a:solidFill>
              <a:latin typeface="Migu 1M" charset="-128"/>
              <a:ea typeface="Migu 1M" charset="-128"/>
              <a:cs typeface="Migu 1M" charset="-128"/>
            </a:endParaRPr>
          </a:p>
        </p:txBody>
      </p:sp>
      <p:sp>
        <p:nvSpPr>
          <p:cNvPr id="26" name="正方形/長方形 25"/>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StateCheckTest1</a:t>
            </a:r>
            <a:endParaRPr lang="ja-JP" altLang="en-US" dirty="0">
              <a:latin typeface="MigMix 1P" panose="020B0502020203020207" pitchFamily="34" charset="-128"/>
            </a:endParaRPr>
          </a:p>
        </p:txBody>
      </p:sp>
      <p:sp>
        <p:nvSpPr>
          <p:cNvPr id="27" name="テキスト ボックス 26"/>
          <p:cNvSpPr txBox="1"/>
          <p:nvPr/>
        </p:nvSpPr>
        <p:spPr>
          <a:xfrm>
            <a:off x="8556728" y="207973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14000" y="166017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690030" y="241828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56728" y="275684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56728" y="3160579"/>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623379" y="342255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18</a:t>
            </a:fld>
            <a:endParaRPr lang="ja-JP" altLang="en-US"/>
          </a:p>
        </p:txBody>
      </p:sp>
      <p:sp>
        <p:nvSpPr>
          <p:cNvPr id="26" name="正方形/長方形 25"/>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pic>
        <p:nvPicPr>
          <p:cNvPr id="41" name="図 40"/>
          <p:cNvPicPr>
            <a:picLocks noChangeAspect="1"/>
          </p:cNvPicPr>
          <p:nvPr/>
        </p:nvPicPr>
        <p:blipFill>
          <a:blip r:embed="rId2"/>
          <a:stretch>
            <a:fillRect/>
          </a:stretch>
        </p:blipFill>
        <p:spPr>
          <a:xfrm>
            <a:off x="4702968" y="1264157"/>
            <a:ext cx="3483726" cy="1630680"/>
          </a:xfrm>
          <a:prstGeom prst="rect">
            <a:avLst/>
          </a:prstGeom>
        </p:spPr>
      </p:pic>
      <p:pic>
        <p:nvPicPr>
          <p:cNvPr id="42" name="図 41"/>
          <p:cNvPicPr>
            <a:picLocks noChangeAspect="1"/>
          </p:cNvPicPr>
          <p:nvPr/>
        </p:nvPicPr>
        <p:blipFill>
          <a:blip r:embed="rId3"/>
          <a:stretch>
            <a:fillRect/>
          </a:stretch>
        </p:blipFill>
        <p:spPr>
          <a:xfrm>
            <a:off x="4699903" y="2939348"/>
            <a:ext cx="3483726" cy="1625739"/>
          </a:xfrm>
          <a:prstGeom prst="rect">
            <a:avLst/>
          </a:prstGeom>
        </p:spPr>
      </p:pic>
      <p:pic>
        <p:nvPicPr>
          <p:cNvPr id="43" name="図 42"/>
          <p:cNvPicPr>
            <a:picLocks noChangeAspect="1"/>
          </p:cNvPicPr>
          <p:nvPr/>
        </p:nvPicPr>
        <p:blipFill>
          <a:blip r:embed="rId4"/>
          <a:stretch>
            <a:fillRect/>
          </a:stretch>
        </p:blipFill>
        <p:spPr>
          <a:xfrm>
            <a:off x="4632633" y="4664709"/>
            <a:ext cx="3528691" cy="1661446"/>
          </a:xfrm>
          <a:prstGeom prst="rect">
            <a:avLst/>
          </a:prstGeom>
        </p:spPr>
      </p:pic>
      <p:pic>
        <p:nvPicPr>
          <p:cNvPr id="44" name="図 43"/>
          <p:cNvPicPr>
            <a:picLocks noChangeAspect="1"/>
          </p:cNvPicPr>
          <p:nvPr/>
        </p:nvPicPr>
        <p:blipFill>
          <a:blip r:embed="rId5"/>
          <a:stretch>
            <a:fillRect/>
          </a:stretch>
        </p:blipFill>
        <p:spPr>
          <a:xfrm>
            <a:off x="684835" y="1233332"/>
            <a:ext cx="3451823" cy="1818761"/>
          </a:xfrm>
          <a:prstGeom prst="rect">
            <a:avLst/>
          </a:prstGeom>
        </p:spPr>
      </p:pic>
      <p:pic>
        <p:nvPicPr>
          <p:cNvPr id="45" name="図 44"/>
          <p:cNvPicPr>
            <a:picLocks noChangeAspect="1"/>
          </p:cNvPicPr>
          <p:nvPr/>
        </p:nvPicPr>
        <p:blipFill>
          <a:blip r:embed="rId6"/>
          <a:stretch>
            <a:fillRect/>
          </a:stretch>
        </p:blipFill>
        <p:spPr>
          <a:xfrm>
            <a:off x="713628" y="2918030"/>
            <a:ext cx="3469459" cy="1813806"/>
          </a:xfrm>
          <a:prstGeom prst="rect">
            <a:avLst/>
          </a:prstGeom>
        </p:spPr>
      </p:pic>
      <p:pic>
        <p:nvPicPr>
          <p:cNvPr id="46" name="図 45"/>
          <p:cNvPicPr>
            <a:picLocks noChangeAspect="1"/>
          </p:cNvPicPr>
          <p:nvPr/>
        </p:nvPicPr>
        <p:blipFill>
          <a:blip r:embed="rId7"/>
          <a:stretch>
            <a:fillRect/>
          </a:stretch>
        </p:blipFill>
        <p:spPr>
          <a:xfrm>
            <a:off x="784100" y="4664709"/>
            <a:ext cx="3419575" cy="1780540"/>
          </a:xfrm>
          <a:prstGeom prst="rect">
            <a:avLst/>
          </a:prstGeom>
        </p:spPr>
      </p:pic>
      <p:sp>
        <p:nvSpPr>
          <p:cNvPr id="47" name="テキスト ボックス 46"/>
          <p:cNvSpPr txBox="1"/>
          <p:nvPr/>
        </p:nvSpPr>
        <p:spPr>
          <a:xfrm>
            <a:off x="989560" y="1618764"/>
            <a:ext cx="114225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48" name="テキスト ボックス 47"/>
          <p:cNvSpPr txBox="1"/>
          <p:nvPr/>
        </p:nvSpPr>
        <p:spPr>
          <a:xfrm>
            <a:off x="2611677" y="1770782"/>
            <a:ext cx="1475985"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2641972" y="2212860"/>
            <a:ext cx="152241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50" name="直線矢印コネクタ 49"/>
          <p:cNvCxnSpPr>
            <a:stCxn id="48" idx="0"/>
          </p:cNvCxnSpPr>
          <p:nvPr/>
        </p:nvCxnSpPr>
        <p:spPr>
          <a:xfrm flipH="1" flipV="1">
            <a:off x="3349669" y="1543540"/>
            <a:ext cx="1" cy="2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9" idx="2"/>
          </p:cNvCxnSpPr>
          <p:nvPr/>
        </p:nvCxnSpPr>
        <p:spPr>
          <a:xfrm>
            <a:off x="3403179" y="2582192"/>
            <a:ext cx="0" cy="16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73377" y="341972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53" name="テキスト ボックス 52"/>
          <p:cNvSpPr txBox="1"/>
          <p:nvPr/>
        </p:nvSpPr>
        <p:spPr>
          <a:xfrm>
            <a:off x="1762558" y="4182729"/>
            <a:ext cx="164489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20000 J/kg</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2131819" y="3132605"/>
            <a:ext cx="15961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3800000J/kg</a:t>
            </a:r>
            <a:endParaRPr kumimoji="1" lang="ja-JP" altLang="en-US" dirty="0">
              <a:latin typeface="Migu 1M" charset="-128"/>
              <a:ea typeface="Migu 1M" charset="-128"/>
              <a:cs typeface="Migu 1M" charset="-128"/>
            </a:endParaRPr>
          </a:p>
        </p:txBody>
      </p:sp>
      <p:cxnSp>
        <p:nvCxnSpPr>
          <p:cNvPr id="55" name="直線矢印コネクタ 54"/>
          <p:cNvCxnSpPr>
            <a:stCxn id="53" idx="1"/>
          </p:cNvCxnSpPr>
          <p:nvPr/>
        </p:nvCxnSpPr>
        <p:spPr>
          <a:xfrm flipH="1">
            <a:off x="1030228" y="4367395"/>
            <a:ext cx="732330" cy="15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3758341" y="3222400"/>
            <a:ext cx="342493" cy="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946054" y="5220967"/>
            <a:ext cx="925979" cy="369332"/>
          </a:xfrm>
          <a:prstGeom prst="rect">
            <a:avLst/>
          </a:prstGeom>
          <a:noFill/>
        </p:spPr>
        <p:txBody>
          <a:bodyPr wrap="square" rtlCol="0">
            <a:spAutoFit/>
          </a:bodyPr>
          <a:lstStyle/>
          <a:p>
            <a:r>
              <a:rPr lang="ja-JP" altLang="en-US" dirty="0">
                <a:latin typeface="Migu 1M" charset="-128"/>
                <a:ea typeface="Migu 1M" charset="-128"/>
                <a:cs typeface="Migu 1M" charset="-128"/>
              </a:rPr>
              <a:t>凝縮水</a:t>
            </a:r>
            <a:endParaRPr kumimoji="1" lang="ja-JP" altLang="en-US" dirty="0">
              <a:latin typeface="Migu 1M" charset="-128"/>
              <a:ea typeface="Migu 1M" charset="-128"/>
              <a:cs typeface="Migu 1M" charset="-128"/>
            </a:endParaRPr>
          </a:p>
        </p:txBody>
      </p:sp>
      <p:cxnSp>
        <p:nvCxnSpPr>
          <p:cNvPr id="58" name="直線矢印コネクタ 57"/>
          <p:cNvCxnSpPr/>
          <p:nvPr/>
        </p:nvCxnSpPr>
        <p:spPr>
          <a:xfrm flipH="1">
            <a:off x="1213058" y="5554979"/>
            <a:ext cx="221332" cy="40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032847" y="4935270"/>
            <a:ext cx="1007641"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水蒸気</a:t>
            </a:r>
          </a:p>
        </p:txBody>
      </p:sp>
      <p:sp>
        <p:nvSpPr>
          <p:cNvPr id="60" name="テキスト ボックス 59"/>
          <p:cNvSpPr txBox="1"/>
          <p:nvPr/>
        </p:nvSpPr>
        <p:spPr>
          <a:xfrm>
            <a:off x="973377" y="4923699"/>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61" name="テキスト ボックス 60"/>
          <p:cNvSpPr txBox="1"/>
          <p:nvPr/>
        </p:nvSpPr>
        <p:spPr>
          <a:xfrm>
            <a:off x="1981808" y="5101785"/>
            <a:ext cx="1228609"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気液二相</a:t>
            </a:r>
          </a:p>
        </p:txBody>
      </p:sp>
      <p:cxnSp>
        <p:nvCxnSpPr>
          <p:cNvPr id="62" name="直線矢印コネクタ 61"/>
          <p:cNvCxnSpPr/>
          <p:nvPr/>
        </p:nvCxnSpPr>
        <p:spPr>
          <a:xfrm flipH="1">
            <a:off x="2371895" y="5512724"/>
            <a:ext cx="152924" cy="13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2472089" y="5535738"/>
            <a:ext cx="53340" cy="38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9" idx="2"/>
          </p:cNvCxnSpPr>
          <p:nvPr/>
        </p:nvCxnSpPr>
        <p:spPr>
          <a:xfrm>
            <a:off x="3536668" y="5304602"/>
            <a:ext cx="171371" cy="13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9" idx="2"/>
          </p:cNvCxnSpPr>
          <p:nvPr/>
        </p:nvCxnSpPr>
        <p:spPr>
          <a:xfrm flipH="1">
            <a:off x="3536667" y="5304602"/>
            <a:ext cx="1" cy="33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975450" y="161696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67" name="テキスト ボックス 66"/>
          <p:cNvSpPr txBox="1"/>
          <p:nvPr/>
        </p:nvSpPr>
        <p:spPr>
          <a:xfrm>
            <a:off x="4876695" y="2102014"/>
            <a:ext cx="1137809" cy="338554"/>
          </a:xfrm>
          <a:prstGeom prst="rect">
            <a:avLst/>
          </a:prstGeom>
          <a:noFill/>
        </p:spPr>
        <p:txBody>
          <a:bodyPr wrap="square" rtlCol="0">
            <a:spAutoFit/>
          </a:bodyPr>
          <a:lstStyle/>
          <a:p>
            <a:r>
              <a:rPr kumimoji="1" lang="en-US" altLang="ja-JP" sz="1600" dirty="0">
                <a:latin typeface="Migu 1M" charset="-128"/>
                <a:ea typeface="Migu 1M" charset="-128"/>
                <a:cs typeface="Migu 1M" charset="-128"/>
              </a:rPr>
              <a:t>x=0: </a:t>
            </a:r>
            <a:r>
              <a:rPr kumimoji="1" lang="ja-JP" altLang="en-US" sz="1600" dirty="0">
                <a:latin typeface="Migu 1M" charset="-128"/>
                <a:ea typeface="Migu 1M" charset="-128"/>
                <a:cs typeface="Migu 1M" charset="-128"/>
              </a:rPr>
              <a:t>液相</a:t>
            </a:r>
          </a:p>
        </p:txBody>
      </p:sp>
      <p:sp>
        <p:nvSpPr>
          <p:cNvPr id="68" name="テキスト ボックス 67"/>
          <p:cNvSpPr txBox="1"/>
          <p:nvPr/>
        </p:nvSpPr>
        <p:spPr>
          <a:xfrm>
            <a:off x="7174572" y="2025856"/>
            <a:ext cx="133942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69" name="直線矢印コネクタ 68"/>
          <p:cNvCxnSpPr/>
          <p:nvPr/>
        </p:nvCxnSpPr>
        <p:spPr>
          <a:xfrm>
            <a:off x="5189119" y="2492761"/>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946621" y="1572358"/>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4975450" y="3348658"/>
            <a:ext cx="1482500"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72" name="テキスト ボックス 71"/>
          <p:cNvSpPr txBox="1"/>
          <p:nvPr/>
        </p:nvSpPr>
        <p:spPr>
          <a:xfrm>
            <a:off x="4999251" y="503630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71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59999"/>
            <a:ext cx="7885350" cy="1311128"/>
          </a:xfrm>
        </p:spPr>
        <p:txBody>
          <a:bodyPr>
            <a:spAutoFit/>
          </a:bodyPr>
          <a:lstStyle/>
          <a:p>
            <a:r>
              <a:rPr kumimoji="1" lang="en-US" altLang="ja-JP" dirty="0"/>
              <a:t>MediaExamle2</a:t>
            </a:r>
            <a:br>
              <a:rPr kumimoji="1" lang="en-US" altLang="ja-JP" dirty="0"/>
            </a:br>
            <a:r>
              <a:rPr lang="ja-JP" altLang="en-US" sz="2400" dirty="0"/>
              <a:t>水を断熱圧縮する。水蒸気を断熱膨張させる。</a:t>
            </a:r>
            <a:br>
              <a:rPr lang="en-US" altLang="ja-JP" sz="2400" dirty="0"/>
            </a:br>
            <a:r>
              <a:rPr lang="en-US" altLang="ja-JP" sz="2400" dirty="0"/>
              <a:t>(</a:t>
            </a:r>
            <a:r>
              <a:rPr lang="ja-JP" altLang="en-US" sz="2400" dirty="0"/>
              <a:t>等エントロピ過程</a:t>
            </a:r>
            <a:r>
              <a:rPr lang="en-US" altLang="ja-JP" sz="2400" dirty="0"/>
              <a: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19</a:t>
            </a:fld>
            <a:endParaRPr lang="ja-JP" altLang="en-US"/>
          </a:p>
        </p:txBody>
      </p:sp>
      <p:sp>
        <p:nvSpPr>
          <p:cNvPr id="10" name="正方形/長方形 9"/>
          <p:cNvSpPr/>
          <p:nvPr/>
        </p:nvSpPr>
        <p:spPr>
          <a:xfrm>
            <a:off x="628650" y="1671127"/>
            <a:ext cx="7886700" cy="707886"/>
          </a:xfrm>
          <a:prstGeom prst="rect">
            <a:avLst/>
          </a:prstGeom>
        </p:spPr>
        <p:txBody>
          <a:bodyPr wrap="square">
            <a:spAutoFit/>
          </a:bodyPr>
          <a:lstStyle/>
          <a:p>
            <a:r>
              <a:rPr lang="ja-JP" altLang="en-US" sz="2000" dirty="0">
                <a:solidFill>
                  <a:srgbClr val="0070C0"/>
                </a:solidFill>
                <a:latin typeface="MigMix 1P" charset="-128"/>
                <a:ea typeface="MigMix 1P" charset="-128"/>
                <a:cs typeface="MigMix 1P" charset="-128"/>
              </a:rPr>
              <a:t>今度は、圧力と比エントロピを入力すると、温度、蒸気クオリティ、比容積、比エンタルピを出力するモデルを作成する。</a:t>
            </a:r>
          </a:p>
        </p:txBody>
      </p:sp>
      <p:pic>
        <p:nvPicPr>
          <p:cNvPr id="11" name="図 10"/>
          <p:cNvPicPr>
            <a:picLocks noChangeAspect="1"/>
          </p:cNvPicPr>
          <p:nvPr/>
        </p:nvPicPr>
        <p:blipFill>
          <a:blip r:embed="rId2"/>
          <a:stretch>
            <a:fillRect/>
          </a:stretch>
        </p:blipFill>
        <p:spPr>
          <a:xfrm>
            <a:off x="3211160" y="2792525"/>
            <a:ext cx="2160093" cy="2472106"/>
          </a:xfrm>
          <a:prstGeom prst="rect">
            <a:avLst/>
          </a:prstGeom>
        </p:spPr>
      </p:pic>
      <p:sp>
        <p:nvSpPr>
          <p:cNvPr id="23" name="テキスト ボックス 22"/>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6084230" y="4996860"/>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639667" y="4502567"/>
            <a:ext cx="597731"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742032" y="433380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33" name="直線矢印コネクタ 32"/>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5479962" y="4377551"/>
            <a:ext cx="302134" cy="1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3425424" y="5401215"/>
            <a:ext cx="1731564" cy="369332"/>
          </a:xfrm>
          <a:prstGeom prst="rect">
            <a:avLst/>
          </a:prstGeom>
        </p:spPr>
        <p:txBody>
          <a:bodyPr wrap="none">
            <a:spAutoFit/>
          </a:bodyPr>
          <a:lstStyle/>
          <a:p>
            <a:r>
              <a:rPr lang="en-US" altLang="ja-JP" dirty="0" err="1">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38" name="テキスト ボックス 37"/>
          <p:cNvSpPr txBox="1"/>
          <p:nvPr/>
        </p:nvSpPr>
        <p:spPr>
          <a:xfrm>
            <a:off x="6084230" y="3763147"/>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6094969" y="4512567"/>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2. </a:t>
            </a:r>
            <a:r>
              <a:rPr kumimoji="1" lang="en-US" altLang="ja-JP" dirty="0" err="1"/>
              <a:t>Modelica.Media</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a:p>
        </p:txBody>
      </p:sp>
      <p:pic>
        <p:nvPicPr>
          <p:cNvPr id="18" name="図 17"/>
          <p:cNvPicPr>
            <a:picLocks noChangeAspect="1"/>
          </p:cNvPicPr>
          <p:nvPr/>
        </p:nvPicPr>
        <p:blipFill>
          <a:blip r:embed="rId2"/>
          <a:stretch>
            <a:fillRect/>
          </a:stretch>
        </p:blipFill>
        <p:spPr>
          <a:xfrm>
            <a:off x="628650" y="1440000"/>
            <a:ext cx="2512756" cy="4625072"/>
          </a:xfrm>
          <a:prstGeom prst="rect">
            <a:avLst/>
          </a:prstGeom>
        </p:spPr>
      </p:pic>
      <p:sp>
        <p:nvSpPr>
          <p:cNvPr id="24" name="テキスト ボックス 23"/>
          <p:cNvSpPr txBox="1"/>
          <p:nvPr/>
        </p:nvSpPr>
        <p:spPr>
          <a:xfrm>
            <a:off x="3318387" y="1440000"/>
            <a:ext cx="5196963" cy="1384995"/>
          </a:xfrm>
          <a:prstGeom prst="rect">
            <a:avLst/>
          </a:prstGeom>
          <a:noFill/>
        </p:spPr>
        <p:txBody>
          <a:bodyPr wrap="square" rtlCol="0">
            <a:spAutoFit/>
          </a:bodyPr>
          <a:lstStyle/>
          <a:p>
            <a:r>
              <a:rPr lang="en-US" altLang="ja-JP" sz="2400" b="1" dirty="0" err="1">
                <a:solidFill>
                  <a:srgbClr val="0070C0"/>
                </a:solidFill>
                <a:latin typeface="MigMix 1P" charset="-128"/>
                <a:ea typeface="MigMix 1P" charset="-128"/>
                <a:cs typeface="MigMix 1P" charset="-128"/>
              </a:rPr>
              <a:t>Modelica.Media</a:t>
            </a:r>
            <a:r>
              <a:rPr lang="en-US" altLang="ja-JP" sz="2400" b="1" dirty="0">
                <a:solidFill>
                  <a:srgbClr val="0070C0"/>
                </a:solidFill>
                <a:latin typeface="MigMix 1P" charset="-128"/>
                <a:ea typeface="MigMix 1P" charset="-128"/>
                <a:cs typeface="MigMix 1P" charset="-128"/>
              </a:rPr>
              <a:t> </a:t>
            </a:r>
            <a:r>
              <a:rPr lang="ja-JP" altLang="en-US" sz="2400" b="1" dirty="0">
                <a:solidFill>
                  <a:srgbClr val="0070C0"/>
                </a:solidFill>
                <a:latin typeface="MigMix 1P" charset="-128"/>
                <a:ea typeface="MigMix 1P" charset="-128"/>
                <a:cs typeface="MigMix 1P" charset="-128"/>
              </a:rPr>
              <a:t>ライブラリ</a:t>
            </a:r>
            <a:endParaRPr lang="en-US" altLang="ja-JP" sz="2400" b="1" dirty="0">
              <a:solidFill>
                <a:srgbClr val="0070C0"/>
              </a:solidFill>
              <a:latin typeface="MigMix 1P" charset="-128"/>
              <a:ea typeface="MigMix 1P" charset="-128"/>
              <a:cs typeface="MigMix 1P" charset="-128"/>
            </a:endParaRPr>
          </a:p>
          <a:p>
            <a:r>
              <a:rPr lang="ja-JP" altLang="en-US" sz="2000" b="1" dirty="0">
                <a:solidFill>
                  <a:srgbClr val="0070C0"/>
                </a:solidFill>
                <a:latin typeface="MigMix 1P" charset="-128"/>
                <a:ea typeface="MigMix 1P" charset="-128"/>
                <a:cs typeface="MigMix 1P" charset="-128"/>
              </a:rPr>
              <a:t>物性に関する</a:t>
            </a:r>
            <a:r>
              <a:rPr lang="en-US" altLang="ja-JP" sz="2000" b="1" dirty="0">
                <a:solidFill>
                  <a:srgbClr val="0070C0"/>
                </a:solidFill>
                <a:latin typeface="MigMix 1P" charset="-128"/>
                <a:ea typeface="MigMix 1P" charset="-128"/>
                <a:cs typeface="MigMix 1P" charset="-128"/>
              </a:rPr>
              <a:t> type, </a:t>
            </a:r>
            <a:r>
              <a:rPr lang="ja-JP" altLang="en-US" sz="2000" b="1" dirty="0">
                <a:solidFill>
                  <a:srgbClr val="0070C0"/>
                </a:solidFill>
                <a:latin typeface="MigMix 1P" charset="-128"/>
                <a:ea typeface="MigMix 1P" charset="-128"/>
                <a:cs typeface="MigMix 1P" charset="-128"/>
              </a:rPr>
              <a:t>定数、</a:t>
            </a:r>
            <a:r>
              <a:rPr lang="en-US" altLang="ja-JP" sz="2000" b="1" dirty="0">
                <a:solidFill>
                  <a:srgbClr val="0070C0"/>
                </a:solidFill>
                <a:latin typeface="MigMix 1P" charset="-128"/>
                <a:ea typeface="MigMix 1P" charset="-128"/>
                <a:cs typeface="MigMix 1P" charset="-128"/>
              </a:rPr>
              <a:t>model</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record</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 function </a:t>
            </a:r>
            <a:r>
              <a:rPr lang="ja-JP" altLang="en-US" sz="2000" b="1" dirty="0">
                <a:solidFill>
                  <a:srgbClr val="0070C0"/>
                </a:solidFill>
                <a:latin typeface="MigMix 1P" charset="-128"/>
                <a:ea typeface="MigMix 1P" charset="-128"/>
                <a:cs typeface="MigMix 1P" charset="-128"/>
              </a:rPr>
              <a:t>を含む</a:t>
            </a:r>
            <a:r>
              <a:rPr lang="en-US" altLang="ja-JP" sz="2000" b="1" dirty="0">
                <a:solidFill>
                  <a:srgbClr val="0070C0"/>
                </a:solidFill>
                <a:latin typeface="MigMix 1P" charset="-128"/>
                <a:ea typeface="MigMix 1P" charset="-128"/>
                <a:cs typeface="MigMix 1P" charset="-128"/>
              </a:rPr>
              <a:t> package </a:t>
            </a:r>
            <a:r>
              <a:rPr lang="ja-JP" altLang="en-US" sz="2000" b="1" dirty="0">
                <a:solidFill>
                  <a:srgbClr val="0070C0"/>
                </a:solidFill>
                <a:latin typeface="MigMix 1P" charset="-128"/>
                <a:ea typeface="MigMix 1P" charset="-128"/>
                <a:cs typeface="MigMix 1P" charset="-128"/>
              </a:rPr>
              <a:t>を集めたものである。</a:t>
            </a:r>
            <a:endParaRPr kumimoji="1" lang="ja-JP" altLang="en-US" sz="2000" b="1" dirty="0">
              <a:solidFill>
                <a:srgbClr val="0070C0"/>
              </a:solidFill>
              <a:latin typeface="MigMix 1P" charset="-128"/>
              <a:ea typeface="MigMix 1P" charset="-128"/>
              <a:cs typeface="MigMix 1P" charset="-128"/>
            </a:endParaRPr>
          </a:p>
        </p:txBody>
      </p:sp>
      <p:sp>
        <p:nvSpPr>
          <p:cNvPr id="25" name="コンテンツ プレースホルダー 2"/>
          <p:cNvSpPr txBox="1">
            <a:spLocks/>
          </p:cNvSpPr>
          <p:nvPr/>
        </p:nvSpPr>
        <p:spPr>
          <a:xfrm>
            <a:off x="3318387" y="2970947"/>
            <a:ext cx="5449529" cy="32011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900" dirty="0">
                <a:latin typeface="MigMix 1P" charset="-128"/>
                <a:ea typeface="MigMix 1P" charset="-128"/>
                <a:cs typeface="MigMix 1P" charset="-128"/>
              </a:rPr>
              <a:t>Air</a:t>
            </a:r>
            <a:r>
              <a:rPr lang="ja-JP" altLang="en-US" sz="1900" dirty="0">
                <a:latin typeface="MigMix 1P" charset="-128"/>
                <a:ea typeface="MigMix 1P" charset="-128"/>
                <a:cs typeface="MigMix 1P" charset="-128"/>
              </a:rPr>
              <a:t>：数種類の空気　</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Water: </a:t>
            </a:r>
            <a:r>
              <a:rPr lang="ja-JP" altLang="en-US" sz="1900" dirty="0">
                <a:latin typeface="MigMix 1P" charset="-128"/>
                <a:ea typeface="MigMix 1P" charset="-128"/>
                <a:cs typeface="MigMix 1P" charset="-128"/>
              </a:rPr>
              <a:t>数種類の水</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IdealGases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理想気体</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SingleGases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純物質</a:t>
            </a:r>
            <a:r>
              <a:rPr lang="en-US" altLang="ja-JP" sz="1900" dirty="0">
                <a:latin typeface="MigMix 1P" charset="-128"/>
                <a:ea typeface="MigMix 1P" charset="-128"/>
                <a:cs typeface="MigMix 1P" charset="-128"/>
              </a:rPr>
              <a:t> </a:t>
            </a:r>
            <a:r>
              <a:rPr lang="en-US" altLang="ja-JP" sz="1900" dirty="0" err="1">
                <a:latin typeface="MigMix 1P" charset="-128"/>
                <a:ea typeface="MigMix 1P" charset="-128"/>
                <a:cs typeface="MigMix 1P" charset="-128"/>
              </a:rPr>
              <a:t>Ar</a:t>
            </a:r>
            <a:r>
              <a:rPr lang="en-US" altLang="ja-JP" sz="1900" dirty="0">
                <a:latin typeface="MigMix 1P" charset="-128"/>
                <a:ea typeface="MigMix 1P" charset="-128"/>
                <a:cs typeface="MigMix 1P" charset="-128"/>
              </a:rPr>
              <a:t>, C2H4, CO2, </a:t>
            </a:r>
            <a:r>
              <a:rPr lang="mr-IN" altLang="ja-JP" sz="1900" dirty="0">
                <a:latin typeface="MigMix 1P" charset="-128"/>
                <a:ea typeface="MigMix 1P" charset="-128"/>
                <a:cs typeface="MigMix 1P" charset="-128"/>
              </a:rPr>
              <a:t>…</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MixtureGases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混合物質</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天然ガスなど</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R134a: </a:t>
            </a:r>
            <a:r>
              <a:rPr lang="ja-JP" altLang="en-US" sz="1900" dirty="0">
                <a:latin typeface="MigMix 1P" charset="-128"/>
                <a:ea typeface="MigMix 1P" charset="-128"/>
                <a:cs typeface="MigMix 1P" charset="-128"/>
              </a:rPr>
              <a:t>冷媒などの２相流体</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Incompressible: </a:t>
            </a:r>
            <a:r>
              <a:rPr lang="ja-JP" altLang="en-US" sz="1900" dirty="0">
                <a:latin typeface="MigMix 1P" charset="-128"/>
                <a:ea typeface="MigMix 1P" charset="-128"/>
                <a:cs typeface="MigMix 1P" charset="-128"/>
              </a:rPr>
              <a:t>非圧縮性流体　潤滑油など</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CompressibleLiquids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密度が温度・圧力と線形</a:t>
            </a:r>
            <a:endParaRPr lang="en-US" altLang="ja-JP" sz="1900" dirty="0">
              <a:latin typeface="MigMix 1P" charset="-128"/>
              <a:ea typeface="MigMix 1P" charset="-128"/>
              <a:cs typeface="MigMix 1P" charset="-128"/>
            </a:endParaRPr>
          </a:p>
          <a:p>
            <a:pPr marL="0" indent="0">
              <a:buFont typeface="Arial" panose="020B0604020202020204" pitchFamily="34" charset="0"/>
              <a:buNone/>
            </a:pPr>
            <a:r>
              <a:rPr lang="mr-IN" altLang="ja-JP" sz="1900" dirty="0">
                <a:latin typeface="MigMix 1P" charset="-128"/>
                <a:ea typeface="MigMix 1P" charset="-128"/>
                <a:cs typeface="MigMix 1P" charset="-128"/>
              </a:rPr>
              <a:t>…</a:t>
            </a:r>
            <a:endParaRPr lang="en-US" altLang="ja-JP" sz="2400" dirty="0">
              <a:latin typeface="MigMix 1P" charset="-128"/>
              <a:ea typeface="MigMix 1P" charset="-128"/>
              <a:cs typeface="MigMix 1P" charset="-128"/>
            </a:endParaRPr>
          </a:p>
        </p:txBody>
      </p:sp>
      <p:sp>
        <p:nvSpPr>
          <p:cNvPr id="22" name="正方形/長方形 21"/>
          <p:cNvSpPr/>
          <p:nvPr/>
        </p:nvSpPr>
        <p:spPr>
          <a:xfrm>
            <a:off x="715297" y="2805426"/>
            <a:ext cx="2227006" cy="262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25" name="正方形/長方形 24"/>
          <p:cNvSpPr/>
          <p:nvPr/>
        </p:nvSpPr>
        <p:spPr>
          <a:xfrm>
            <a:off x="645496" y="1233332"/>
            <a:ext cx="7868504" cy="3970318"/>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b="1" dirty="0" err="1">
                <a:solidFill>
                  <a:srgbClr val="000000"/>
                </a:solidFill>
                <a:latin typeface="Migu 1M" charset="-128"/>
                <a:ea typeface="Migu 1M" charset="-128"/>
                <a:cs typeface="Migu 1M" charset="-128"/>
              </a:rPr>
              <a:t>Medium.</a:t>
            </a:r>
            <a:r>
              <a:rPr lang="en-US" altLang="ja-JP" sz="1400" b="1" dirty="0" err="1">
                <a:solidFill>
                  <a:srgbClr val="0000FF"/>
                </a:solidFill>
                <a:latin typeface="Migu 1M" charset="-128"/>
                <a:ea typeface="Migu 1M" charset="-128"/>
                <a:cs typeface="Migu 1M" charset="-128"/>
              </a:rPr>
              <a:t>setState_ps</a:t>
            </a:r>
            <a:r>
              <a:rPr lang="en-US" altLang="ja-JP" sz="1400" b="1" dirty="0">
                <a:solidFill>
                  <a:srgbClr val="000000"/>
                </a:solidFill>
                <a:latin typeface="Migu 1M" charset="-128"/>
                <a:ea typeface="Migu 1M" charset="-128"/>
                <a:cs typeface="Migu 1M" charset="-128"/>
              </a:rPr>
              <a:t>(p, s)</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state.h</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r>
              <a:rPr lang="en-US" altLang="ja-JP" sz="1400" dirty="0">
                <a:solidFill>
                  <a:srgbClr val="000000"/>
                </a:solidFill>
                <a:latin typeface="Migu 1M" charset="-128"/>
                <a:ea typeface="Migu 1M" charset="-128"/>
                <a:cs typeface="Migu 1M" charset="-128"/>
              </a:rPr>
              <a:t>;</a:t>
            </a:r>
          </a:p>
        </p:txBody>
      </p:sp>
      <p:sp>
        <p:nvSpPr>
          <p:cNvPr id="26" name="テキスト ボックス 25"/>
          <p:cNvSpPr txBox="1"/>
          <p:nvPr/>
        </p:nvSpPr>
        <p:spPr>
          <a:xfrm>
            <a:off x="6457950" y="22894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57950" y="209665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6457950" y="248232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457950" y="269548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3" name="テキスト ボックス 32"/>
          <p:cNvSpPr txBox="1"/>
          <p:nvPr/>
        </p:nvSpPr>
        <p:spPr>
          <a:xfrm>
            <a:off x="6457950" y="291066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7950" y="313553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8" name="正方形/長方形 37"/>
          <p:cNvSpPr/>
          <p:nvPr/>
        </p:nvSpPr>
        <p:spPr>
          <a:xfrm>
            <a:off x="628650" y="864000"/>
            <a:ext cx="1731564"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21</a:t>
            </a:fld>
            <a:endParaRPr lang="ja-JP" altLang="en-US"/>
          </a:p>
        </p:txBody>
      </p:sp>
      <p:sp>
        <p:nvSpPr>
          <p:cNvPr id="14" name="テキスト ボックス 13"/>
          <p:cNvSpPr txBox="1"/>
          <p:nvPr/>
        </p:nvSpPr>
        <p:spPr>
          <a:xfrm>
            <a:off x="628650" y="854165"/>
            <a:ext cx="7352110" cy="400110"/>
          </a:xfrm>
          <a:prstGeom prst="rect">
            <a:avLst/>
          </a:prstGeom>
          <a:noFill/>
        </p:spPr>
        <p:txBody>
          <a:bodyPr wrap="square" rtlCol="0">
            <a:spAutoFit/>
          </a:bodyPr>
          <a:lstStyle/>
          <a:p>
            <a:r>
              <a:rPr kumimoji="1" lang="ja-JP" altLang="en-US" sz="2000" dirty="0">
                <a:solidFill>
                  <a:srgbClr val="0070C0"/>
                </a:solidFill>
                <a:latin typeface="Migu 1M" charset="-128"/>
                <a:ea typeface="Migu 1M" charset="-128"/>
                <a:cs typeface="Migu 1M" charset="-128"/>
              </a:rPr>
              <a:t>比エントロピを固定して圧力を変化させるモデルを作る。</a:t>
            </a:r>
          </a:p>
        </p:txBody>
      </p:sp>
      <p:pic>
        <p:nvPicPr>
          <p:cNvPr id="15" name="図 14"/>
          <p:cNvPicPr>
            <a:picLocks noChangeAspect="1"/>
          </p:cNvPicPr>
          <p:nvPr/>
        </p:nvPicPr>
        <p:blipFill>
          <a:blip r:embed="rId2"/>
          <a:stretch>
            <a:fillRect/>
          </a:stretch>
        </p:blipFill>
        <p:spPr>
          <a:xfrm>
            <a:off x="900628" y="2032893"/>
            <a:ext cx="6808154" cy="3872137"/>
          </a:xfrm>
          <a:prstGeom prst="rect">
            <a:avLst/>
          </a:prstGeom>
          <a:ln>
            <a:solidFill>
              <a:schemeClr val="tx1"/>
            </a:solidFill>
          </a:ln>
        </p:spPr>
      </p:pic>
      <p:sp>
        <p:nvSpPr>
          <p:cNvPr id="16" name="テキスト ボックス 15"/>
          <p:cNvSpPr txBox="1"/>
          <p:nvPr/>
        </p:nvSpPr>
        <p:spPr>
          <a:xfrm>
            <a:off x="1100944" y="5314700"/>
            <a:ext cx="1210588"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1300 J/K</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4684852" y="5410889"/>
            <a:ext cx="1210588" cy="400110"/>
          </a:xfrm>
          <a:prstGeom prst="rect">
            <a:avLst/>
          </a:prstGeom>
          <a:noFill/>
        </p:spPr>
        <p:txBody>
          <a:bodyPr wrap="none" rtlCol="0">
            <a:spAutoFit/>
          </a:bodyPr>
          <a:lstStyle/>
          <a:p>
            <a:r>
              <a:rPr lang="en-US" altLang="ja-JP" sz="2000" dirty="0">
                <a:solidFill>
                  <a:srgbClr val="0070C0"/>
                </a:solidFill>
                <a:latin typeface="Migu 1M" charset="-128"/>
                <a:ea typeface="Migu 1M" charset="-128"/>
                <a:cs typeface="Migu 1M" charset="-128"/>
              </a:rPr>
              <a:t>7</a:t>
            </a:r>
            <a:r>
              <a:rPr kumimoji="1" lang="en-US" altLang="ja-JP" sz="2000" dirty="0">
                <a:solidFill>
                  <a:srgbClr val="0070C0"/>
                </a:solidFill>
                <a:latin typeface="Migu 1M" charset="-128"/>
                <a:ea typeface="Migu 1M" charset="-128"/>
                <a:cs typeface="Migu 1M" charset="-128"/>
              </a:rPr>
              <a:t>300 J/K</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1076631" y="1369277"/>
            <a:ext cx="2765323"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5 MPa </a:t>
            </a:r>
            <a:r>
              <a:rPr kumimoji="1" lang="ja-JP" altLang="en-US" sz="2000" dirty="0">
                <a:solidFill>
                  <a:srgbClr val="0070C0"/>
                </a:solidFill>
                <a:latin typeface="Migu 1M" charset="-128"/>
                <a:ea typeface="Migu 1M" charset="-128"/>
                <a:cs typeface="Migu 1M" charset="-128"/>
              </a:rPr>
              <a:t>まで昇圧する。</a:t>
            </a:r>
          </a:p>
        </p:txBody>
      </p:sp>
      <p:sp>
        <p:nvSpPr>
          <p:cNvPr id="20" name="テキスト ボックス 19"/>
          <p:cNvSpPr txBox="1"/>
          <p:nvPr/>
        </p:nvSpPr>
        <p:spPr>
          <a:xfrm>
            <a:off x="4636693" y="1340396"/>
            <a:ext cx="2701948"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5 MPa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まで減圧する。</a:t>
            </a:r>
          </a:p>
        </p:txBody>
      </p:sp>
      <p:cxnSp>
        <p:nvCxnSpPr>
          <p:cNvPr id="21" name="直線矢印コネクタ 20"/>
          <p:cNvCxnSpPr/>
          <p:nvPr/>
        </p:nvCxnSpPr>
        <p:spPr>
          <a:xfrm flipH="1">
            <a:off x="1657351" y="1974794"/>
            <a:ext cx="230443" cy="283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5290146" y="1996014"/>
            <a:ext cx="320708" cy="4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610854" y="228947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560901" y="413931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2026838" y="21942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33" name="テキスト ボックス 32"/>
          <p:cNvSpPr txBox="1"/>
          <p:nvPr/>
        </p:nvSpPr>
        <p:spPr>
          <a:xfrm>
            <a:off x="3819831" y="311142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34" name="テキスト ボックス 33"/>
          <p:cNvSpPr txBox="1"/>
          <p:nvPr/>
        </p:nvSpPr>
        <p:spPr>
          <a:xfrm>
            <a:off x="7201956" y="295212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6" name="テキスト ボックス 35"/>
          <p:cNvSpPr txBox="1"/>
          <p:nvPr/>
        </p:nvSpPr>
        <p:spPr>
          <a:xfrm>
            <a:off x="2026837" y="400321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7" name="正方形/長方形 6"/>
          <p:cNvSpPr/>
          <p:nvPr/>
        </p:nvSpPr>
        <p:spPr>
          <a:xfrm>
            <a:off x="3130345" y="5912208"/>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StateCheckTest2</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a:p>
        </p:txBody>
      </p:sp>
      <p:sp>
        <p:nvSpPr>
          <p:cNvPr id="15" name="正方形/長方形 14"/>
          <p:cNvSpPr/>
          <p:nvPr/>
        </p:nvSpPr>
        <p:spPr>
          <a:xfrm>
            <a:off x="147485" y="1233332"/>
            <a:ext cx="8871154" cy="4616648"/>
          </a:xfrm>
          <a:prstGeom prst="rect">
            <a:avLst/>
          </a:prstGeom>
          <a:ln>
            <a:solidFill>
              <a:schemeClr val="tx1"/>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a:t>
            </a:r>
            <a:r>
              <a:rPr lang="en-US" altLang="ja-JP" sz="1400" dirty="0" err="1">
                <a:solidFill>
                  <a:srgbClr val="760002"/>
                </a:solidFill>
                <a:latin typeface="Migu 1M" charset="-128"/>
                <a:ea typeface="Migu 1M" charset="-128"/>
                <a:cs typeface="Migu 1M" charset="-128"/>
              </a:rPr>
              <a:t>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0.001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7300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ramp3</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(ramp3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StateCheckTest2;</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MediaExample2;</a:t>
            </a:r>
          </a:p>
        </p:txBody>
      </p:sp>
      <p:sp>
        <p:nvSpPr>
          <p:cNvPr id="23" name="テキスト ボックス 22"/>
          <p:cNvSpPr txBox="1"/>
          <p:nvPr/>
        </p:nvSpPr>
        <p:spPr>
          <a:xfrm>
            <a:off x="7281788" y="190287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656046" y="151869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660534" y="257740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80073" y="344977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788" y="22696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9551" y="29086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5" name="正方形/長方形 34"/>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StateCheckTest2</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ClassExamle3</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pic>
        <p:nvPicPr>
          <p:cNvPr id="24" name="図 23"/>
          <p:cNvPicPr>
            <a:picLocks noChangeAspect="1"/>
          </p:cNvPicPr>
          <p:nvPr/>
        </p:nvPicPr>
        <p:blipFill>
          <a:blip r:embed="rId2"/>
          <a:stretch>
            <a:fillRect/>
          </a:stretch>
        </p:blipFill>
        <p:spPr>
          <a:xfrm>
            <a:off x="4671732" y="4532367"/>
            <a:ext cx="3459797" cy="1774129"/>
          </a:xfrm>
          <a:prstGeom prst="rect">
            <a:avLst/>
          </a:prstGeom>
        </p:spPr>
      </p:pic>
      <p:pic>
        <p:nvPicPr>
          <p:cNvPr id="25" name="図 24"/>
          <p:cNvPicPr>
            <a:picLocks noChangeAspect="1"/>
          </p:cNvPicPr>
          <p:nvPr/>
        </p:nvPicPr>
        <p:blipFill>
          <a:blip r:embed="rId3"/>
          <a:stretch>
            <a:fillRect/>
          </a:stretch>
        </p:blipFill>
        <p:spPr>
          <a:xfrm>
            <a:off x="4730470" y="2891215"/>
            <a:ext cx="3401060" cy="1778269"/>
          </a:xfrm>
          <a:prstGeom prst="rect">
            <a:avLst/>
          </a:prstGeom>
        </p:spPr>
      </p:pic>
      <p:pic>
        <p:nvPicPr>
          <p:cNvPr id="26" name="図 25"/>
          <p:cNvPicPr>
            <a:picLocks noChangeAspect="1"/>
          </p:cNvPicPr>
          <p:nvPr/>
        </p:nvPicPr>
        <p:blipFill>
          <a:blip r:embed="rId4"/>
          <a:stretch>
            <a:fillRect/>
          </a:stretch>
        </p:blipFill>
        <p:spPr>
          <a:xfrm>
            <a:off x="4729866" y="1177937"/>
            <a:ext cx="3456168" cy="1796620"/>
          </a:xfrm>
          <a:prstGeom prst="rect">
            <a:avLst/>
          </a:prstGeom>
        </p:spPr>
      </p:pic>
      <p:pic>
        <p:nvPicPr>
          <p:cNvPr id="27" name="図 26"/>
          <p:cNvPicPr>
            <a:picLocks noChangeAspect="1"/>
          </p:cNvPicPr>
          <p:nvPr/>
        </p:nvPicPr>
        <p:blipFill>
          <a:blip r:embed="rId5"/>
          <a:stretch>
            <a:fillRect/>
          </a:stretch>
        </p:blipFill>
        <p:spPr>
          <a:xfrm>
            <a:off x="986077" y="4613706"/>
            <a:ext cx="3312977" cy="1736490"/>
          </a:xfrm>
          <a:prstGeom prst="rect">
            <a:avLst/>
          </a:prstGeom>
        </p:spPr>
      </p:pic>
      <p:pic>
        <p:nvPicPr>
          <p:cNvPr id="28" name="図 27"/>
          <p:cNvPicPr>
            <a:picLocks noChangeAspect="1"/>
          </p:cNvPicPr>
          <p:nvPr/>
        </p:nvPicPr>
        <p:blipFill>
          <a:blip r:embed="rId6"/>
          <a:stretch>
            <a:fillRect/>
          </a:stretch>
        </p:blipFill>
        <p:spPr>
          <a:xfrm>
            <a:off x="942092" y="2899307"/>
            <a:ext cx="3356962" cy="1743130"/>
          </a:xfrm>
          <a:prstGeom prst="rect">
            <a:avLst/>
          </a:prstGeom>
        </p:spPr>
      </p:pic>
      <p:pic>
        <p:nvPicPr>
          <p:cNvPr id="32" name="図 31"/>
          <p:cNvPicPr>
            <a:picLocks noChangeAspect="1"/>
          </p:cNvPicPr>
          <p:nvPr/>
        </p:nvPicPr>
        <p:blipFill>
          <a:blip r:embed="rId7"/>
          <a:stretch>
            <a:fillRect/>
          </a:stretch>
        </p:blipFill>
        <p:spPr>
          <a:xfrm>
            <a:off x="941800" y="1169845"/>
            <a:ext cx="3399237" cy="1791883"/>
          </a:xfrm>
          <a:prstGeom prst="rect">
            <a:avLst/>
          </a:prstGeom>
        </p:spPr>
      </p:pic>
      <p:sp>
        <p:nvSpPr>
          <p:cNvPr id="35" name="テキスト ボックス 34"/>
          <p:cNvSpPr txBox="1"/>
          <p:nvPr/>
        </p:nvSpPr>
        <p:spPr>
          <a:xfrm>
            <a:off x="1150190" y="1861542"/>
            <a:ext cx="1004663"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38" name="テキスト ボックス 37"/>
          <p:cNvSpPr txBox="1"/>
          <p:nvPr/>
        </p:nvSpPr>
        <p:spPr>
          <a:xfrm>
            <a:off x="1781694" y="1263658"/>
            <a:ext cx="1606871"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39" name="テキスト ボックス 38"/>
          <p:cNvSpPr txBox="1"/>
          <p:nvPr/>
        </p:nvSpPr>
        <p:spPr>
          <a:xfrm>
            <a:off x="1509084" y="2459992"/>
            <a:ext cx="133066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40" name="直線矢印コネクタ 39"/>
          <p:cNvCxnSpPr/>
          <p:nvPr/>
        </p:nvCxnSpPr>
        <p:spPr>
          <a:xfrm flipH="1">
            <a:off x="1212917" y="1409195"/>
            <a:ext cx="592335" cy="1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1151957" y="2687793"/>
            <a:ext cx="357127" cy="5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239740" y="546904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43" name="テキスト ボックス 42"/>
          <p:cNvSpPr txBox="1"/>
          <p:nvPr/>
        </p:nvSpPr>
        <p:spPr>
          <a:xfrm>
            <a:off x="1523558" y="4076980"/>
            <a:ext cx="11402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1300 J/K</a:t>
            </a:r>
            <a:endParaRPr kumimoji="1" lang="ja-JP" altLang="en-US" dirty="0">
              <a:latin typeface="Migu 1M" charset="-128"/>
              <a:ea typeface="Migu 1M" charset="-128"/>
              <a:cs typeface="Migu 1M" charset="-128"/>
            </a:endParaRPr>
          </a:p>
        </p:txBody>
      </p:sp>
      <p:sp>
        <p:nvSpPr>
          <p:cNvPr id="44" name="テキスト ボックス 43"/>
          <p:cNvSpPr txBox="1"/>
          <p:nvPr/>
        </p:nvSpPr>
        <p:spPr>
          <a:xfrm>
            <a:off x="1492209" y="3346334"/>
            <a:ext cx="116630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7300 J/K</a:t>
            </a:r>
            <a:endParaRPr kumimoji="1" lang="ja-JP" altLang="en-US" dirty="0">
              <a:latin typeface="Migu 1M" charset="-128"/>
              <a:ea typeface="Migu 1M" charset="-128"/>
              <a:cs typeface="Migu 1M" charset="-128"/>
            </a:endParaRPr>
          </a:p>
        </p:txBody>
      </p:sp>
      <p:cxnSp>
        <p:nvCxnSpPr>
          <p:cNvPr id="45" name="直線矢印コネクタ 44"/>
          <p:cNvCxnSpPr/>
          <p:nvPr/>
        </p:nvCxnSpPr>
        <p:spPr>
          <a:xfrm flipH="1">
            <a:off x="1166432" y="4274001"/>
            <a:ext cx="357126" cy="8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273156" y="3296111"/>
            <a:ext cx="250402" cy="14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128399" y="5131478"/>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48" name="テキスト ボックス 47"/>
          <p:cNvSpPr txBox="1"/>
          <p:nvPr/>
        </p:nvSpPr>
        <p:spPr>
          <a:xfrm>
            <a:off x="4986559" y="159774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4871332" y="2191039"/>
            <a:ext cx="135248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x=0: </a:t>
            </a:r>
            <a:r>
              <a:rPr kumimoji="1" lang="ja-JP" altLang="en-US" dirty="0">
                <a:latin typeface="Migu 1M" charset="-128"/>
                <a:ea typeface="Migu 1M" charset="-128"/>
                <a:cs typeface="Migu 1M" charset="-128"/>
              </a:rPr>
              <a:t>液相</a:t>
            </a:r>
          </a:p>
        </p:txBody>
      </p:sp>
      <p:sp>
        <p:nvSpPr>
          <p:cNvPr id="50" name="テキスト ボックス 49"/>
          <p:cNvSpPr txBox="1"/>
          <p:nvPr/>
        </p:nvSpPr>
        <p:spPr>
          <a:xfrm>
            <a:off x="6999673" y="1875797"/>
            <a:ext cx="132782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51" name="直線矢印コネクタ 50"/>
          <p:cNvCxnSpPr/>
          <p:nvPr/>
        </p:nvCxnSpPr>
        <p:spPr>
          <a:xfrm>
            <a:off x="5305795" y="2462497"/>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7685655" y="1492353"/>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137846" y="3397306"/>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1212917" y="369799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5" name="正方形/長方形 54"/>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24</a:t>
            </a:fld>
            <a:endParaRPr lang="ja-JP" altLang="en-US"/>
          </a:p>
        </p:txBody>
      </p:sp>
      <p:pic>
        <p:nvPicPr>
          <p:cNvPr id="14" name="図 13"/>
          <p:cNvPicPr>
            <a:picLocks noChangeAspect="1"/>
          </p:cNvPicPr>
          <p:nvPr/>
        </p:nvPicPr>
        <p:blipFill>
          <a:blip r:embed="rId2"/>
          <a:stretch>
            <a:fillRect/>
          </a:stretch>
        </p:blipFill>
        <p:spPr>
          <a:xfrm>
            <a:off x="792479" y="1269079"/>
            <a:ext cx="3549548" cy="2635501"/>
          </a:xfrm>
          <a:prstGeom prst="rect">
            <a:avLst/>
          </a:prstGeom>
        </p:spPr>
      </p:pic>
      <p:pic>
        <p:nvPicPr>
          <p:cNvPr id="16" name="図 15"/>
          <p:cNvPicPr>
            <a:picLocks noChangeAspect="1"/>
          </p:cNvPicPr>
          <p:nvPr/>
        </p:nvPicPr>
        <p:blipFill>
          <a:blip r:embed="rId3"/>
          <a:stretch>
            <a:fillRect/>
          </a:stretch>
        </p:blipFill>
        <p:spPr>
          <a:xfrm>
            <a:off x="792479" y="4274529"/>
            <a:ext cx="2385061" cy="1651459"/>
          </a:xfrm>
          <a:prstGeom prst="rect">
            <a:avLst/>
          </a:prstGeom>
        </p:spPr>
      </p:pic>
      <p:sp>
        <p:nvSpPr>
          <p:cNvPr id="17" name="正方形/長方形 16"/>
          <p:cNvSpPr/>
          <p:nvPr/>
        </p:nvSpPr>
        <p:spPr>
          <a:xfrm>
            <a:off x="1341120" y="3208311"/>
            <a:ext cx="16764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8" name="直線矢印コネクタ 17"/>
          <p:cNvCxnSpPr/>
          <p:nvPr/>
        </p:nvCxnSpPr>
        <p:spPr>
          <a:xfrm flipH="1" flipV="1">
            <a:off x="1402078" y="3414595"/>
            <a:ext cx="383907" cy="859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a:blip r:embed="rId4"/>
          <a:stretch>
            <a:fillRect/>
          </a:stretch>
        </p:blipFill>
        <p:spPr>
          <a:xfrm>
            <a:off x="4669687" y="1269080"/>
            <a:ext cx="3610275" cy="2635501"/>
          </a:xfrm>
          <a:prstGeom prst="rect">
            <a:avLst/>
          </a:prstGeom>
        </p:spPr>
      </p:pic>
      <p:sp>
        <p:nvSpPr>
          <p:cNvPr id="20" name="テキスト ボックス 19"/>
          <p:cNvSpPr txBox="1"/>
          <p:nvPr/>
        </p:nvSpPr>
        <p:spPr>
          <a:xfrm>
            <a:off x="4116875" y="4438538"/>
            <a:ext cx="4828022" cy="1323439"/>
          </a:xfrm>
          <a:prstGeom prst="rect">
            <a:avLst/>
          </a:prstGeom>
          <a:noFill/>
        </p:spPr>
        <p:txBody>
          <a:bodyPr wrap="square" rtlCol="0">
            <a:spAutoFit/>
          </a:bodyPr>
          <a:lstStyle/>
          <a:p>
            <a:r>
              <a:rPr lang="en-US" altLang="ja-JP" sz="2000" dirty="0">
                <a:latin typeface="Migu 1M" charset="-128"/>
                <a:ea typeface="Migu 1M" charset="-128"/>
                <a:cs typeface="Migu 1M" charset="-128"/>
              </a:rPr>
              <a:t>MediaExample1, MediaExample2 </a:t>
            </a:r>
            <a:r>
              <a:rPr lang="ja-JP" altLang="en-US" sz="2000" dirty="0">
                <a:latin typeface="Migu 1M" charset="-128"/>
                <a:ea typeface="Migu 1M" charset="-128"/>
                <a:cs typeface="Migu 1M" charset="-128"/>
              </a:rPr>
              <a:t>の結果をパラメトリックプロットしてみる。</a:t>
            </a:r>
            <a:endParaRPr lang="en-US" altLang="ja-JP" sz="2000" dirty="0">
              <a:latin typeface="Migu 1M" charset="-128"/>
              <a:ea typeface="Migu 1M" charset="-128"/>
              <a:cs typeface="Migu 1M" charset="-128"/>
            </a:endParaRPr>
          </a:p>
          <a:p>
            <a:endParaRPr lang="en-US" altLang="ja-JP" sz="2000" dirty="0">
              <a:latin typeface="Migu 1M" charset="-128"/>
              <a:ea typeface="Migu 1M" charset="-128"/>
              <a:cs typeface="Migu 1M" charset="-128"/>
            </a:endParaRPr>
          </a:p>
          <a:p>
            <a:r>
              <a:rPr lang="ja-JP" altLang="en-US" sz="2000">
                <a:latin typeface="Migu 1M" charset="-128"/>
                <a:ea typeface="Migu 1M" charset="-128"/>
                <a:cs typeface="Migu 1M" charset="-128"/>
              </a:rPr>
              <a:t>閉じたループがランキンサイクル</a:t>
            </a:r>
            <a:r>
              <a:rPr lang="ja-JP" altLang="en-US" sz="2000" dirty="0">
                <a:latin typeface="Migu 1M" charset="-128"/>
                <a:ea typeface="Migu 1M" charset="-128"/>
                <a:cs typeface="Migu 1M" charset="-128"/>
              </a:rPr>
              <a:t>を表す。</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1341120" y="2447952"/>
            <a:ext cx="1248461"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22" name="テキスト ボックス 21"/>
          <p:cNvSpPr txBox="1"/>
          <p:nvPr/>
        </p:nvSpPr>
        <p:spPr>
          <a:xfrm>
            <a:off x="1341120" y="2086835"/>
            <a:ext cx="1706249"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cxnSp>
        <p:nvCxnSpPr>
          <p:cNvPr id="23" name="直線矢印コネクタ 22"/>
          <p:cNvCxnSpPr/>
          <p:nvPr/>
        </p:nvCxnSpPr>
        <p:spPr>
          <a:xfrm>
            <a:off x="2804160" y="2361578"/>
            <a:ext cx="441960" cy="49200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065019" y="2695060"/>
            <a:ext cx="48626" cy="16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294249" y="3396661"/>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cxnSp>
        <p:nvCxnSpPr>
          <p:cNvPr id="30" name="直線矢印コネクタ 29"/>
          <p:cNvCxnSpPr/>
          <p:nvPr/>
        </p:nvCxnSpPr>
        <p:spPr>
          <a:xfrm flipH="1" flipV="1">
            <a:off x="2113645" y="3360711"/>
            <a:ext cx="172355" cy="189839"/>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246120" y="5087496"/>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cxnSp>
        <p:nvCxnSpPr>
          <p:cNvPr id="33" name="直線矢印コネクタ 32"/>
          <p:cNvCxnSpPr/>
          <p:nvPr/>
        </p:nvCxnSpPr>
        <p:spPr>
          <a:xfrm flipH="1" flipV="1">
            <a:off x="2089332" y="5100258"/>
            <a:ext cx="1156788" cy="14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287652" y="2586829"/>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sp>
        <p:nvSpPr>
          <p:cNvPr id="36" name="テキスト ボックス 35"/>
          <p:cNvSpPr txBox="1"/>
          <p:nvPr/>
        </p:nvSpPr>
        <p:spPr>
          <a:xfrm>
            <a:off x="6144900" y="1730697"/>
            <a:ext cx="1162926"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37" name="テキスト ボックス 36"/>
          <p:cNvSpPr txBox="1"/>
          <p:nvPr/>
        </p:nvSpPr>
        <p:spPr>
          <a:xfrm>
            <a:off x="6144900" y="2298751"/>
            <a:ext cx="1689697"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sp>
        <p:nvSpPr>
          <p:cNvPr id="39" name="テキスト ボックス 38"/>
          <p:cNvSpPr txBox="1"/>
          <p:nvPr/>
        </p:nvSpPr>
        <p:spPr>
          <a:xfrm>
            <a:off x="5982014" y="3365884"/>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sp>
        <p:nvSpPr>
          <p:cNvPr id="40" name="テキスト ボックス 39"/>
          <p:cNvSpPr txBox="1"/>
          <p:nvPr/>
        </p:nvSpPr>
        <p:spPr>
          <a:xfrm rot="16200000">
            <a:off x="133574" y="2263285"/>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r>
              <a:rPr lang="en-US" altLang="ja-JP" dirty="0">
                <a:latin typeface="Migu 1M" charset="-128"/>
                <a:ea typeface="Migu 1M" charset="-128"/>
                <a:cs typeface="Migu 1M" charset="-128"/>
              </a:rPr>
              <a:t> T</a:t>
            </a:r>
            <a:endParaRPr kumimoji="1" lang="ja-JP" altLang="en-US" dirty="0">
              <a:latin typeface="Migu 1M" charset="-128"/>
              <a:ea typeface="Migu 1M" charset="-128"/>
              <a:cs typeface="Migu 1M" charset="-128"/>
            </a:endParaRPr>
          </a:p>
        </p:txBody>
      </p:sp>
      <p:sp>
        <p:nvSpPr>
          <p:cNvPr id="41" name="テキスト ボックス 40"/>
          <p:cNvSpPr txBox="1"/>
          <p:nvPr/>
        </p:nvSpPr>
        <p:spPr>
          <a:xfrm>
            <a:off x="2019917"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比エントロピ</a:t>
            </a:r>
            <a:r>
              <a:rPr lang="en-US" altLang="ja-JP" dirty="0">
                <a:latin typeface="Migu 1M" charset="-128"/>
                <a:ea typeface="Migu 1M" charset="-128"/>
                <a:cs typeface="Migu 1M" charset="-128"/>
              </a:rPr>
              <a:t> s</a:t>
            </a:r>
            <a:endParaRPr kumimoji="1" lang="ja-JP" altLang="en-US" dirty="0">
              <a:latin typeface="Migu 1M" charset="-128"/>
              <a:ea typeface="Migu 1M" charset="-128"/>
              <a:cs typeface="Migu 1M" charset="-128"/>
            </a:endParaRPr>
          </a:p>
        </p:txBody>
      </p:sp>
      <p:sp>
        <p:nvSpPr>
          <p:cNvPr id="42" name="テキスト ボックス 41"/>
          <p:cNvSpPr txBox="1"/>
          <p:nvPr/>
        </p:nvSpPr>
        <p:spPr>
          <a:xfrm>
            <a:off x="5448548"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比エンタルピ</a:t>
            </a:r>
            <a:r>
              <a:rPr lang="en-US" altLang="ja-JP" dirty="0">
                <a:latin typeface="Migu 1M" charset="-128"/>
                <a:ea typeface="Migu 1M" charset="-128"/>
                <a:cs typeface="Migu 1M" charset="-128"/>
              </a:rPr>
              <a:t> h</a:t>
            </a:r>
            <a:endParaRPr kumimoji="1" lang="ja-JP" altLang="en-US" dirty="0">
              <a:latin typeface="Migu 1M" charset="-128"/>
              <a:ea typeface="Migu 1M" charset="-128"/>
              <a:cs typeface="Migu 1M" charset="-128"/>
            </a:endParaRPr>
          </a:p>
        </p:txBody>
      </p:sp>
      <p:sp>
        <p:nvSpPr>
          <p:cNvPr id="43" name="テキスト ボックス 42"/>
          <p:cNvSpPr txBox="1"/>
          <p:nvPr/>
        </p:nvSpPr>
        <p:spPr>
          <a:xfrm rot="16200000">
            <a:off x="4092578" y="2329803"/>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圧力</a:t>
            </a:r>
            <a:r>
              <a:rPr lang="en-US" altLang="ja-JP" dirty="0">
                <a:latin typeface="Migu 1M" charset="-128"/>
                <a:ea typeface="Migu 1M" charset="-128"/>
                <a:cs typeface="Migu 1M" charset="-128"/>
              </a:rPr>
              <a:t> p</a:t>
            </a:r>
            <a:endParaRPr kumimoji="1" lang="ja-JP" altLang="en-US"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まとめ</a:t>
            </a:r>
            <a:br>
              <a:rPr kumimoji="1" lang="en-US" altLang="ja-JP" dirty="0"/>
            </a:br>
            <a:r>
              <a:rPr kumimoji="1" lang="ja-JP" altLang="en-US"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25</a:t>
            </a:fld>
            <a:endParaRPr lang="ja-JP" altLang="en-US"/>
          </a:p>
        </p:txBody>
      </p:sp>
      <p:sp>
        <p:nvSpPr>
          <p:cNvPr id="31" name="テキスト ボックス 30"/>
          <p:cNvSpPr txBox="1"/>
          <p:nvPr/>
        </p:nvSpPr>
        <p:spPr>
          <a:xfrm>
            <a:off x="628650" y="1440000"/>
            <a:ext cx="7886700" cy="1015663"/>
          </a:xfrm>
          <a:prstGeom prst="rect">
            <a:avLst/>
          </a:prstGeom>
          <a:noFill/>
        </p:spPr>
        <p:txBody>
          <a:bodyPr wrap="square" rtlCol="0">
            <a:spAutoFit/>
          </a:bodyPr>
          <a:lstStyle/>
          <a:p>
            <a:pPr marL="285750" indent="-285750">
              <a:buFont typeface="Arial" charset="0"/>
              <a:buChar char="•"/>
            </a:pPr>
            <a:r>
              <a:rPr kumimoji="1" lang="en-US" altLang="ja-JP" sz="2000" dirty="0" err="1">
                <a:latin typeface="Migu 1M" charset="-128"/>
                <a:ea typeface="Migu 1M" charset="-128"/>
                <a:cs typeface="Migu 1M" charset="-128"/>
              </a:rPr>
              <a:t>Modelica</a:t>
            </a:r>
            <a:r>
              <a:rPr lang="en-US" altLang="ja-JP" sz="2000" dirty="0" err="1">
                <a:latin typeface="Migu 1M" charset="-128"/>
                <a:ea typeface="Migu 1M" charset="-128"/>
                <a:cs typeface="Migu 1M" charset="-128"/>
              </a:rPr>
              <a:t>.Media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の全体構成や構成要素について述べた。</a:t>
            </a:r>
            <a:endParaRPr lang="en-US" altLang="ja-JP" sz="2000" dirty="0">
              <a:latin typeface="Migu 1M" charset="-128"/>
              <a:ea typeface="Migu 1M" charset="-128"/>
              <a:cs typeface="Migu 1M" charset="-128"/>
            </a:endParaRPr>
          </a:p>
          <a:p>
            <a:pPr marL="285750" indent="-285750">
              <a:buFont typeface="Arial" charset="0"/>
              <a:buChar char="•"/>
            </a:pPr>
            <a:r>
              <a:rPr lang="ja-JP" altLang="en-US" sz="2000" dirty="0">
                <a:latin typeface="Migu 1M" charset="-128"/>
                <a:ea typeface="Migu 1M" charset="-128"/>
                <a:cs typeface="Migu 1M" charset="-128"/>
              </a:rPr>
              <a:t>水（２相流体）について簡単なモデルを作り、物性値の参照方法を確認した。</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DB94E29A-BBAB-5A4C-A366-522544F0CE09}"/>
              </a:ext>
            </a:extLst>
          </p:cNvPr>
          <p:cNvSpPr/>
          <p:nvPr/>
        </p:nvSpPr>
        <p:spPr>
          <a:xfrm>
            <a:off x="522462" y="4463525"/>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74231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2935DFC-9670-1648-808A-E1044F01B2B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7D11FA68-DF81-B545-ADD3-AA332823F984}"/>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DE1BEA04-74A7-F941-A3EC-75615CE44526}"/>
              </a:ext>
            </a:extLst>
          </p:cNvPr>
          <p:cNvSpPr>
            <a:spLocks noGrp="1"/>
          </p:cNvSpPr>
          <p:nvPr>
            <p:ph type="sldNum" sz="quarter" idx="12"/>
          </p:nvPr>
        </p:nvSpPr>
        <p:spPr/>
        <p:txBody>
          <a:bodyPr/>
          <a:lstStyle/>
          <a:p>
            <a:fld id="{522546E2-FFC9-E74A-B833-4B01CD764E6B}" type="slidenum">
              <a:rPr lang="ja-JP" altLang="en-US" smtClean="0"/>
              <a:pPr/>
              <a:t>26</a:t>
            </a:fld>
            <a:endParaRPr lang="ja-JP" altLang="en-US"/>
          </a:p>
        </p:txBody>
      </p:sp>
      <p:sp>
        <p:nvSpPr>
          <p:cNvPr id="6" name="タイトル 1">
            <a:extLst>
              <a:ext uri="{FF2B5EF4-FFF2-40B4-BE49-F238E27FC236}">
                <a16:creationId xmlns:a16="http://schemas.microsoft.com/office/drawing/2014/main" id="{873EAE2C-8331-2E4A-B4FE-74A7DD316409}"/>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EDE27BE7-56EA-D74D-B8A0-6AE33F2FBEB8}"/>
              </a:ext>
            </a:extLst>
          </p:cNvPr>
          <p:cNvSpPr/>
          <p:nvPr/>
        </p:nvSpPr>
        <p:spPr>
          <a:xfrm>
            <a:off x="628650" y="122863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E50D8F1B-1331-C34F-82F5-34D7996C0FE4}"/>
              </a:ext>
            </a:extLst>
          </p:cNvPr>
          <p:cNvSpPr/>
          <p:nvPr/>
        </p:nvSpPr>
        <p:spPr>
          <a:xfrm>
            <a:off x="628650" y="821816"/>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28540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787016"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17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Contents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a:t>
            </a:fld>
            <a:endParaRPr lang="ja-JP" altLang="en-US"/>
          </a:p>
        </p:txBody>
      </p:sp>
      <p:sp>
        <p:nvSpPr>
          <p:cNvPr id="7" name="コンテンツ プレースホルダー 2"/>
          <p:cNvSpPr txBox="1">
            <a:spLocks/>
          </p:cNvSpPr>
          <p:nvPr/>
        </p:nvSpPr>
        <p:spPr>
          <a:xfrm>
            <a:off x="606014" y="1909493"/>
            <a:ext cx="6880636" cy="160785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err="1">
                <a:latin typeface="Migu 1M" charset="-128"/>
                <a:ea typeface="Migu 1M" charset="-128"/>
                <a:cs typeface="Migu 1M" charset="-128"/>
              </a:rPr>
              <a:t>Modelica.Media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ライブラリの構成</a:t>
            </a:r>
            <a:endParaRPr lang="en-US" altLang="ja-JP" sz="2000" dirty="0">
              <a:latin typeface="Migu 1M" charset="-128"/>
              <a:ea typeface="Migu 1M" charset="-128"/>
              <a:cs typeface="Migu 1M" charset="-128"/>
            </a:endParaRPr>
          </a:p>
          <a:p>
            <a:pPr marL="0" indent="0">
              <a:buFont typeface="Arial" panose="020B0604020202020204" pitchFamily="34" charset="0"/>
              <a:buNone/>
            </a:pPr>
            <a:r>
              <a:rPr lang="en-US" altLang="ja-JP" sz="2000" dirty="0">
                <a:latin typeface="Migu 1M" charset="-128"/>
                <a:ea typeface="Migu 1M" charset="-128"/>
                <a:cs typeface="Migu 1M" charset="-128"/>
              </a:rPr>
              <a:t>MediaExample1 </a:t>
            </a:r>
            <a:r>
              <a:rPr lang="ja-JP" altLang="en-US" sz="2000" dirty="0">
                <a:latin typeface="Migu 1M" charset="-128"/>
                <a:ea typeface="Migu 1M" charset="-128"/>
                <a:cs typeface="Migu 1M" charset="-128"/>
              </a:rPr>
              <a:t>水を温めて水蒸気にする</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等圧過程</a:t>
            </a:r>
            <a:r>
              <a:rPr lang="en-US" altLang="ja-JP" sz="2000" dirty="0">
                <a:latin typeface="Migu 1M" charset="-128"/>
                <a:ea typeface="Migu 1M" charset="-128"/>
                <a:cs typeface="Migu 1M" charset="-128"/>
              </a:rPr>
              <a:t>)</a:t>
            </a:r>
          </a:p>
          <a:p>
            <a:pPr marL="0" indent="0">
              <a:buFont typeface="Arial" panose="020B0604020202020204" pitchFamily="34" charset="0"/>
              <a:buNone/>
            </a:pPr>
            <a:r>
              <a:rPr lang="en-US" altLang="ja-JP" sz="2000" dirty="0">
                <a:latin typeface="Migu 1M" charset="-128"/>
                <a:ea typeface="Migu 1M" charset="-128"/>
                <a:cs typeface="Migu 1M" charset="-128"/>
              </a:rPr>
              <a:t>MediaExample2 </a:t>
            </a:r>
            <a:r>
              <a:rPr lang="ja-JP" altLang="en-US" sz="2000" dirty="0">
                <a:latin typeface="Migu 1M" charset="-128"/>
                <a:ea typeface="Migu 1M" charset="-128"/>
                <a:cs typeface="Migu 1M" charset="-128"/>
              </a:rPr>
              <a:t>水を断熱圧縮する。水蒸気を断熱膨張させる。</a:t>
            </a:r>
            <a:r>
              <a:rPr lang="en-US" altLang="ja-JP" sz="2000" dirty="0">
                <a:latin typeface="Migu 1M" charset="-128"/>
                <a:ea typeface="Migu 1M" charset="-128"/>
                <a:cs typeface="Migu 1M" charset="-128"/>
              </a:rPr>
              <a:t> </a:t>
            </a:r>
          </a:p>
          <a:p>
            <a:pPr marL="0" indent="0">
              <a:buFont typeface="Arial" panose="020B0604020202020204" pitchFamily="34" charset="0"/>
              <a:buNone/>
            </a:pP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等エントロピ過程</a:t>
            </a:r>
            <a:r>
              <a:rPr lang="en-US" altLang="ja-JP" sz="2000" dirty="0">
                <a:latin typeface="Migu 1M" charset="-128"/>
                <a:ea typeface="Migu 1M" charset="-128"/>
                <a:cs typeface="Migu 1M" charset="-128"/>
              </a:rPr>
              <a:t>)</a:t>
            </a:r>
          </a:p>
        </p:txBody>
      </p:sp>
      <p:sp>
        <p:nvSpPr>
          <p:cNvPr id="8" name="テキスト ボックス 7"/>
          <p:cNvSpPr txBox="1"/>
          <p:nvPr/>
        </p:nvSpPr>
        <p:spPr>
          <a:xfrm>
            <a:off x="628650" y="1440000"/>
            <a:ext cx="6612984" cy="400110"/>
          </a:xfrm>
          <a:prstGeom prst="rect">
            <a:avLst/>
          </a:prstGeom>
          <a:noFill/>
        </p:spPr>
        <p:txBody>
          <a:bodyPr wrap="square" rtlCol="0">
            <a:spAutoFit/>
          </a:bodyPr>
          <a:lstStyle/>
          <a:p>
            <a:r>
              <a:rPr kumimoji="1" lang="en-US" altLang="ja-JP" sz="2000" dirty="0" err="1">
                <a:solidFill>
                  <a:schemeClr val="accent1"/>
                </a:solidFill>
                <a:latin typeface="Migu 1M" charset="-128"/>
                <a:ea typeface="Migu 1M" charset="-128"/>
                <a:cs typeface="Migu 1M" charset="-128"/>
              </a:rPr>
              <a:t>Modelica.Media</a:t>
            </a:r>
            <a:r>
              <a:rPr kumimoji="1" lang="en-US" altLang="ja-JP" sz="2000" dirty="0">
                <a:solidFill>
                  <a:schemeClr val="accent1"/>
                </a:solidFill>
                <a:latin typeface="Migu 1M" charset="-128"/>
                <a:ea typeface="Migu 1M" charset="-128"/>
                <a:cs typeface="Migu 1M" charset="-128"/>
              </a:rPr>
              <a:t> </a:t>
            </a:r>
            <a:r>
              <a:rPr kumimoji="1" lang="ja-JP" altLang="en-US" sz="2000" dirty="0">
                <a:solidFill>
                  <a:schemeClr val="accent1"/>
                </a:solidFill>
                <a:latin typeface="Migu 1M" charset="-128"/>
                <a:ea typeface="Migu 1M" charset="-128"/>
                <a:cs typeface="Migu 1M" charset="-128"/>
              </a:rPr>
              <a:t>の全体的構成や構成要素について示す。</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D89C4B2-6CF7-FC4C-978D-8BF588E20B3A}"/>
              </a:ext>
            </a:extLst>
          </p:cNvPr>
          <p:cNvPicPr>
            <a:picLocks noChangeAspect="1"/>
          </p:cNvPicPr>
          <p:nvPr/>
        </p:nvPicPr>
        <p:blipFill>
          <a:blip r:embed="rId3"/>
          <a:stretch>
            <a:fillRect/>
          </a:stretch>
        </p:blipFill>
        <p:spPr>
          <a:xfrm>
            <a:off x="217410" y="864000"/>
            <a:ext cx="8709180" cy="5532804"/>
          </a:xfrm>
          <a:prstGeom prst="rect">
            <a:avLst/>
          </a:prstGeom>
        </p:spPr>
      </p:pic>
      <p:sp>
        <p:nvSpPr>
          <p:cNvPr id="2" name="タイトル 1">
            <a:extLst>
              <a:ext uri="{FF2B5EF4-FFF2-40B4-BE49-F238E27FC236}">
                <a16:creationId xmlns:a16="http://schemas.microsoft.com/office/drawing/2014/main" id="{FCEDEC22-6E47-EE4D-A446-FCD44731AE53}"/>
              </a:ext>
            </a:extLst>
          </p:cNvPr>
          <p:cNvSpPr>
            <a:spLocks noGrp="1"/>
          </p:cNvSpPr>
          <p:nvPr>
            <p:ph type="title"/>
          </p:nvPr>
        </p:nvSpPr>
        <p:spPr/>
        <p:txBody>
          <a:bodyPr/>
          <a:lstStyle/>
          <a:p>
            <a:r>
              <a:rPr lang="en-US" altLang="ja-JP" dirty="0" err="1"/>
              <a:t>Modelica.Media</a:t>
            </a:r>
            <a:r>
              <a:rPr lang="en-US" altLang="ja-JP" dirty="0"/>
              <a:t> </a:t>
            </a:r>
            <a:r>
              <a:rPr lang="ja-JP" altLang="en-US"/>
              <a:t>ライブラリの全体構成</a:t>
            </a:r>
            <a:r>
              <a:rPr lang="en-US" altLang="ja-JP" dirty="0"/>
              <a:t>(</a:t>
            </a:r>
            <a:r>
              <a:rPr lang="ja-JP" altLang="en-US"/>
              <a:t>継承関係</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695BEC6A-983B-4946-A094-016E09231760}"/>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57EFB2EB-0767-C841-9EA6-B09DD6DA79D0}"/>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1E7FEEA2-E1F4-2B46-B3A6-F82249001AE2}"/>
              </a:ext>
            </a:extLst>
          </p:cNvPr>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7" name="テキスト ボックス 6">
            <a:extLst>
              <a:ext uri="{FF2B5EF4-FFF2-40B4-BE49-F238E27FC236}">
                <a16:creationId xmlns:a16="http://schemas.microsoft.com/office/drawing/2014/main" id="{64A5E6B8-BE14-094A-9AAF-558B268A0849}"/>
              </a:ext>
            </a:extLst>
          </p:cNvPr>
          <p:cNvSpPr txBox="1"/>
          <p:nvPr/>
        </p:nvSpPr>
        <p:spPr>
          <a:xfrm>
            <a:off x="147072" y="984335"/>
            <a:ext cx="1210588" cy="400110"/>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物質</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ベースパッケージ</a:t>
            </a:r>
          </a:p>
        </p:txBody>
      </p:sp>
      <p:sp>
        <p:nvSpPr>
          <p:cNvPr id="8" name="テキスト ボックス 7">
            <a:extLst>
              <a:ext uri="{FF2B5EF4-FFF2-40B4-BE49-F238E27FC236}">
                <a16:creationId xmlns:a16="http://schemas.microsoft.com/office/drawing/2014/main" id="{C03ED667-EF37-DF4E-9BEC-2C04E34DD5BF}"/>
              </a:ext>
            </a:extLst>
          </p:cNvPr>
          <p:cNvSpPr txBox="1"/>
          <p:nvPr/>
        </p:nvSpPr>
        <p:spPr>
          <a:xfrm>
            <a:off x="1510329" y="1207635"/>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非圧縮生流体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9" name="テキスト ボックス 8">
            <a:extLst>
              <a:ext uri="{FF2B5EF4-FFF2-40B4-BE49-F238E27FC236}">
                <a16:creationId xmlns:a16="http://schemas.microsoft.com/office/drawing/2014/main" id="{8B925F7E-5B16-BF46-B69B-9B39FB9AEC84}"/>
              </a:ext>
            </a:extLst>
          </p:cNvPr>
          <p:cNvSpPr txBox="1"/>
          <p:nvPr/>
        </p:nvSpPr>
        <p:spPr>
          <a:xfrm>
            <a:off x="1510330" y="5557309"/>
            <a:ext cx="56938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混合物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0" name="テキスト ボックス 9">
            <a:extLst>
              <a:ext uri="{FF2B5EF4-FFF2-40B4-BE49-F238E27FC236}">
                <a16:creationId xmlns:a16="http://schemas.microsoft.com/office/drawing/2014/main" id="{11340D20-55F0-1F44-B65A-6BAE0C669C94}"/>
              </a:ext>
            </a:extLst>
          </p:cNvPr>
          <p:cNvSpPr txBox="1"/>
          <p:nvPr/>
        </p:nvSpPr>
        <p:spPr>
          <a:xfrm>
            <a:off x="1510329" y="2078943"/>
            <a:ext cx="56938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a:t>
            </a:r>
          </a:p>
        </p:txBody>
      </p:sp>
      <p:sp>
        <p:nvSpPr>
          <p:cNvPr id="11" name="テキスト ボックス 10">
            <a:extLst>
              <a:ext uri="{FF2B5EF4-FFF2-40B4-BE49-F238E27FC236}">
                <a16:creationId xmlns:a16="http://schemas.microsoft.com/office/drawing/2014/main" id="{86527087-7468-A542-9056-41189D52976E}"/>
              </a:ext>
            </a:extLst>
          </p:cNvPr>
          <p:cNvSpPr txBox="1"/>
          <p:nvPr/>
        </p:nvSpPr>
        <p:spPr>
          <a:xfrm>
            <a:off x="3028950" y="207894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純物質理想気体</a:t>
            </a:r>
          </a:p>
        </p:txBody>
      </p:sp>
      <p:sp>
        <p:nvSpPr>
          <p:cNvPr id="12" name="テキスト ボックス 11">
            <a:extLst>
              <a:ext uri="{FF2B5EF4-FFF2-40B4-BE49-F238E27FC236}">
                <a16:creationId xmlns:a16="http://schemas.microsoft.com/office/drawing/2014/main" id="{5AFB58EE-CDB1-2B44-9A12-103956F8A5C2}"/>
              </a:ext>
            </a:extLst>
          </p:cNvPr>
          <p:cNvSpPr txBox="1"/>
          <p:nvPr/>
        </p:nvSpPr>
        <p:spPr>
          <a:xfrm>
            <a:off x="3028950" y="554832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混合物理想気体</a:t>
            </a:r>
          </a:p>
        </p:txBody>
      </p:sp>
      <p:sp>
        <p:nvSpPr>
          <p:cNvPr id="13" name="テキスト ボックス 12">
            <a:extLst>
              <a:ext uri="{FF2B5EF4-FFF2-40B4-BE49-F238E27FC236}">
                <a16:creationId xmlns:a16="http://schemas.microsoft.com/office/drawing/2014/main" id="{6F9C30AB-F05F-7C41-9DDE-DAE01BBFD4B3}"/>
              </a:ext>
            </a:extLst>
          </p:cNvPr>
          <p:cNvSpPr txBox="1"/>
          <p:nvPr/>
        </p:nvSpPr>
        <p:spPr>
          <a:xfrm>
            <a:off x="3028950" y="5915103"/>
            <a:ext cx="121058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凝縮性のある気体</a:t>
            </a:r>
          </a:p>
        </p:txBody>
      </p:sp>
      <p:sp>
        <p:nvSpPr>
          <p:cNvPr id="15" name="テキスト ボックス 14">
            <a:extLst>
              <a:ext uri="{FF2B5EF4-FFF2-40B4-BE49-F238E27FC236}">
                <a16:creationId xmlns:a16="http://schemas.microsoft.com/office/drawing/2014/main" id="{9782E432-CB88-DF4A-B217-51D496F57208}"/>
              </a:ext>
            </a:extLst>
          </p:cNvPr>
          <p:cNvSpPr txBox="1"/>
          <p:nvPr/>
        </p:nvSpPr>
        <p:spPr>
          <a:xfrm>
            <a:off x="2464436" y="81723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手作り物質</a:t>
            </a:r>
          </a:p>
        </p:txBody>
      </p:sp>
      <p:sp>
        <p:nvSpPr>
          <p:cNvPr id="16" name="テキスト ボックス 15">
            <a:extLst>
              <a:ext uri="{FF2B5EF4-FFF2-40B4-BE49-F238E27FC236}">
                <a16:creationId xmlns:a16="http://schemas.microsoft.com/office/drawing/2014/main" id="{B04F6B64-A670-2E44-ABEC-E8A05EC26790}"/>
              </a:ext>
            </a:extLst>
          </p:cNvPr>
          <p:cNvSpPr txBox="1"/>
          <p:nvPr/>
        </p:nvSpPr>
        <p:spPr>
          <a:xfrm>
            <a:off x="4372978" y="108452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潤滑油など</a:t>
            </a:r>
          </a:p>
        </p:txBody>
      </p:sp>
      <p:sp>
        <p:nvSpPr>
          <p:cNvPr id="17" name="テキスト ボックス 16">
            <a:extLst>
              <a:ext uri="{FF2B5EF4-FFF2-40B4-BE49-F238E27FC236}">
                <a16:creationId xmlns:a16="http://schemas.microsoft.com/office/drawing/2014/main" id="{BA48DE0E-E304-ED4D-A143-0B642730E890}"/>
              </a:ext>
            </a:extLst>
          </p:cNvPr>
          <p:cNvSpPr txBox="1"/>
          <p:nvPr/>
        </p:nvSpPr>
        <p:spPr>
          <a:xfrm>
            <a:off x="5338264" y="4882782"/>
            <a:ext cx="69762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冷媒など</a:t>
            </a:r>
          </a:p>
        </p:txBody>
      </p:sp>
      <p:sp>
        <p:nvSpPr>
          <p:cNvPr id="18" name="テキスト ボックス 17">
            <a:extLst>
              <a:ext uri="{FF2B5EF4-FFF2-40B4-BE49-F238E27FC236}">
                <a16:creationId xmlns:a16="http://schemas.microsoft.com/office/drawing/2014/main" id="{50897756-5AB0-F745-B804-CF51D2A1A9B1}"/>
              </a:ext>
            </a:extLst>
          </p:cNvPr>
          <p:cNvSpPr txBox="1"/>
          <p:nvPr/>
        </p:nvSpPr>
        <p:spPr>
          <a:xfrm>
            <a:off x="3028950" y="4495251"/>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２相流体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9" name="テキスト ボックス 18">
            <a:extLst>
              <a:ext uri="{FF2B5EF4-FFF2-40B4-BE49-F238E27FC236}">
                <a16:creationId xmlns:a16="http://schemas.microsoft.com/office/drawing/2014/main" id="{72985ED2-4A5C-284F-9E20-F2F95F7E8178}"/>
              </a:ext>
            </a:extLst>
          </p:cNvPr>
          <p:cNvSpPr txBox="1"/>
          <p:nvPr/>
        </p:nvSpPr>
        <p:spPr>
          <a:xfrm>
            <a:off x="5511978" y="1453856"/>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乾燥空気</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0" name="テキスト ボックス 19">
            <a:extLst>
              <a:ext uri="{FF2B5EF4-FFF2-40B4-BE49-F238E27FC236}">
                <a16:creationId xmlns:a16="http://schemas.microsoft.com/office/drawing/2014/main" id="{7902D35A-0DBD-FF45-8354-E0DA1FAF6566}"/>
              </a:ext>
            </a:extLst>
          </p:cNvPr>
          <p:cNvSpPr txBox="1"/>
          <p:nvPr/>
        </p:nvSpPr>
        <p:spPr>
          <a:xfrm>
            <a:off x="5497590" y="6150583"/>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湿り空気</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2" name="テキスト ボックス 21">
            <a:extLst>
              <a:ext uri="{FF2B5EF4-FFF2-40B4-BE49-F238E27FC236}">
                <a16:creationId xmlns:a16="http://schemas.microsoft.com/office/drawing/2014/main" id="{C73E8B79-3099-2C43-A5A6-199F01E0E70B}"/>
              </a:ext>
            </a:extLst>
          </p:cNvPr>
          <p:cNvSpPr txBox="1"/>
          <p:nvPr/>
        </p:nvSpPr>
        <p:spPr>
          <a:xfrm>
            <a:off x="6630998" y="5027189"/>
            <a:ext cx="962123"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2</a:t>
            </a:r>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相流体</a:t>
            </a:r>
            <a:r>
              <a:rPr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3" name="テキスト ボックス 22">
            <a:extLst>
              <a:ext uri="{FF2B5EF4-FFF2-40B4-BE49-F238E27FC236}">
                <a16:creationId xmlns:a16="http://schemas.microsoft.com/office/drawing/2014/main" id="{C95E78BE-FF8D-3B4C-B55D-06B33311A498}"/>
              </a:ext>
            </a:extLst>
          </p:cNvPr>
          <p:cNvSpPr txBox="1"/>
          <p:nvPr/>
        </p:nvSpPr>
        <p:spPr>
          <a:xfrm>
            <a:off x="7965177" y="864000"/>
            <a:ext cx="569387" cy="553998"/>
          </a:xfrm>
          <a:prstGeom prst="rect">
            <a:avLst/>
          </a:prstGeom>
          <a:noFill/>
        </p:spPr>
        <p:txBody>
          <a:bodyPr wrap="none" rtlCol="0">
            <a:spAutoFit/>
          </a:bodyPr>
          <a:lstStyle/>
          <a:p>
            <a:r>
              <a:rPr lang="ja-JP" altLang="en-US" sz="1000" b="1">
                <a:solidFill>
                  <a:srgbClr val="FF0000"/>
                </a:solidFill>
                <a:latin typeface="MigMix 1P" panose="020B0502020203020207" pitchFamily="34" charset="-128"/>
                <a:ea typeface="MigMix 1P" panose="020B0502020203020207" pitchFamily="34" charset="-128"/>
                <a:cs typeface="MigMix 1P" panose="020B0502020203020207" pitchFamily="34" charset="-128"/>
              </a:rPr>
              <a:t>空気</a:t>
            </a:r>
            <a:endParaRPr lang="en-US" altLang="ja-JP" sz="1000" b="1" dirty="0">
              <a:solidFill>
                <a:srgbClr val="FF0000"/>
              </a:solidFill>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solidFill>
                  <a:srgbClr val="00B0F0"/>
                </a:solidFill>
                <a:latin typeface="MigMix 1P" panose="020B0502020203020207" pitchFamily="34" charset="-128"/>
                <a:ea typeface="MigMix 1P" panose="020B0502020203020207" pitchFamily="34" charset="-128"/>
                <a:cs typeface="MigMix 1P" panose="020B0502020203020207" pitchFamily="34" charset="-128"/>
              </a:rPr>
              <a:t>水</a:t>
            </a:r>
            <a:endParaRPr kumimoji="1" lang="en-US" altLang="ja-JP" sz="1000" b="1" dirty="0">
              <a:solidFill>
                <a:srgbClr val="00B0F0"/>
              </a:solidFill>
              <a:latin typeface="MigMix 1P" panose="020B0502020203020207" pitchFamily="34" charset="-128"/>
              <a:ea typeface="MigMix 1P" panose="020B0502020203020207" pitchFamily="34" charset="-128"/>
              <a:cs typeface="MigMix 1P" panose="020B0502020203020207" pitchFamily="34" charset="-128"/>
            </a:endParaRPr>
          </a:p>
          <a:p>
            <a:r>
              <a:rPr lang="ja-JP" altLang="en-US" sz="1000" b="1">
                <a:solidFill>
                  <a:srgbClr val="00B050"/>
                </a:solidFill>
                <a:latin typeface="MigMix 1P" panose="020B0502020203020207" pitchFamily="34" charset="-128"/>
                <a:ea typeface="MigMix 1P" panose="020B0502020203020207" pitchFamily="34" charset="-128"/>
                <a:cs typeface="MigMix 1P" panose="020B0502020203020207" pitchFamily="34" charset="-128"/>
              </a:rPr>
              <a:t>その他</a:t>
            </a:r>
            <a:endParaRPr kumimoji="1" lang="en-US" altLang="ja-JP" sz="1000" b="1" dirty="0">
              <a:solidFill>
                <a:srgbClr val="00B050"/>
              </a:solidFill>
              <a:latin typeface="MigMix 1P" panose="020B0502020203020207" pitchFamily="34" charset="-128"/>
              <a:ea typeface="MigMix 1P" panose="020B0502020203020207" pitchFamily="34" charset="-128"/>
              <a:cs typeface="MigMix 1P" panose="020B0502020203020207" pitchFamily="34" charset="-128"/>
            </a:endParaRPr>
          </a:p>
        </p:txBody>
      </p:sp>
      <p:sp>
        <p:nvSpPr>
          <p:cNvPr id="24" name="テキスト ボックス 23">
            <a:extLst>
              <a:ext uri="{FF2B5EF4-FFF2-40B4-BE49-F238E27FC236}">
                <a16:creationId xmlns:a16="http://schemas.microsoft.com/office/drawing/2014/main" id="{BFC8F32B-8A42-974D-A278-AFE58DA24096}"/>
              </a:ext>
            </a:extLst>
          </p:cNvPr>
          <p:cNvSpPr txBox="1"/>
          <p:nvPr/>
        </p:nvSpPr>
        <p:spPr>
          <a:xfrm>
            <a:off x="6062573" y="3764064"/>
            <a:ext cx="1136850"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水（物性値固定</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5" name="テキスト ボックス 24">
            <a:extLst>
              <a:ext uri="{FF2B5EF4-FFF2-40B4-BE49-F238E27FC236}">
                <a16:creationId xmlns:a16="http://schemas.microsoft.com/office/drawing/2014/main" id="{768602ED-5595-B04D-8930-BEAD4C4A0223}"/>
              </a:ext>
            </a:extLst>
          </p:cNvPr>
          <p:cNvSpPr txBox="1"/>
          <p:nvPr/>
        </p:nvSpPr>
        <p:spPr>
          <a:xfrm>
            <a:off x="6442645" y="3944248"/>
            <a:ext cx="1338828"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水（密度変化あり）</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6" name="テキスト ボックス 25">
            <a:extLst>
              <a:ext uri="{FF2B5EF4-FFF2-40B4-BE49-F238E27FC236}">
                <a16:creationId xmlns:a16="http://schemas.microsoft.com/office/drawing/2014/main" id="{25E2F90C-997F-1746-9E9D-3BB58108B0A0}"/>
              </a:ext>
            </a:extLst>
          </p:cNvPr>
          <p:cNvSpPr txBox="1"/>
          <p:nvPr/>
        </p:nvSpPr>
        <p:spPr>
          <a:xfrm>
            <a:off x="6574024" y="5735020"/>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天然ガスなど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1530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9AA73AE6-D208-314B-8F7A-CFA30668094B}"/>
              </a:ext>
            </a:extLst>
          </p:cNvPr>
          <p:cNvPicPr>
            <a:picLocks noChangeAspect="1"/>
          </p:cNvPicPr>
          <p:nvPr/>
        </p:nvPicPr>
        <p:blipFill>
          <a:blip r:embed="rId2"/>
          <a:stretch>
            <a:fillRect/>
          </a:stretch>
        </p:blipFill>
        <p:spPr>
          <a:xfrm>
            <a:off x="528969" y="1140760"/>
            <a:ext cx="4334721" cy="5226326"/>
          </a:xfrm>
          <a:prstGeom prst="rect">
            <a:avLst/>
          </a:prstGeom>
        </p:spPr>
      </p:pic>
      <p:sp>
        <p:nvSpPr>
          <p:cNvPr id="2" name="タイトル 1"/>
          <p:cNvSpPr>
            <a:spLocks noGrp="1"/>
          </p:cNvSpPr>
          <p:nvPr>
            <p:ph type="title"/>
          </p:nvPr>
        </p:nvSpPr>
        <p:spPr/>
        <p:txBody>
          <a:bodyPr/>
          <a:lstStyle/>
          <a:p>
            <a:r>
              <a:rPr kumimoji="1" lang="en-US" altLang="ja-JP" dirty="0" err="1"/>
              <a:t>Modelica.Media</a:t>
            </a:r>
            <a:r>
              <a:rPr kumimoji="1" lang="en-US" altLang="ja-JP" dirty="0"/>
              <a:t> </a:t>
            </a:r>
            <a:r>
              <a:rPr kumimoji="1" lang="ja-JP" altLang="en-US" dirty="0"/>
              <a:t>の基本構成</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dirty="0"/>
          </a:p>
        </p:txBody>
      </p:sp>
      <p:sp>
        <p:nvSpPr>
          <p:cNvPr id="7" name="テキスト ボックス 6"/>
          <p:cNvSpPr txBox="1"/>
          <p:nvPr/>
        </p:nvSpPr>
        <p:spPr>
          <a:xfrm>
            <a:off x="5181304" y="1347156"/>
            <a:ext cx="3783927" cy="707886"/>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②</a:t>
            </a:r>
            <a:r>
              <a:rPr kumimoji="1" lang="en-US" altLang="ja-JP" sz="2000" b="1" dirty="0" err="1">
                <a:latin typeface="MigMix 1P" charset="-128"/>
                <a:ea typeface="MigMix 1P" charset="-128"/>
                <a:cs typeface="MigMix 1P" charset="-128"/>
              </a:rPr>
              <a:t>ThermodynamicState</a:t>
            </a:r>
            <a:endParaRPr kumimoji="1" lang="en-US" altLang="ja-JP" sz="2000" b="1" dirty="0">
              <a:latin typeface="MigMix 1P" charset="-128"/>
              <a:ea typeface="MigMix 1P" charset="-128"/>
              <a:cs typeface="MigMix 1P" charset="-128"/>
            </a:endParaRPr>
          </a:p>
          <a:p>
            <a:r>
              <a:rPr lang="en-US" altLang="ja-JP" dirty="0">
                <a:latin typeface="MigMix 1P" charset="-128"/>
                <a:ea typeface="MigMix 1P" charset="-128"/>
                <a:cs typeface="MigMix 1P" charset="-128"/>
              </a:rPr>
              <a:t> </a:t>
            </a:r>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熱力学的状態を表すレコード</a:t>
            </a:r>
          </a:p>
        </p:txBody>
      </p:sp>
      <p:sp>
        <p:nvSpPr>
          <p:cNvPr id="8" name="テキスト ボックス 7"/>
          <p:cNvSpPr txBox="1"/>
          <p:nvPr/>
        </p:nvSpPr>
        <p:spPr>
          <a:xfrm>
            <a:off x="5181304" y="2084537"/>
            <a:ext cx="3770999"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③</a:t>
            </a:r>
            <a:r>
              <a:rPr lang="en-US" altLang="ja-JP" sz="2000" b="1"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p>
          <a:p>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基本物性モデル</a:t>
            </a:r>
          </a:p>
        </p:txBody>
      </p:sp>
      <p:sp>
        <p:nvSpPr>
          <p:cNvPr id="9" name="テキスト ボックス 8"/>
          <p:cNvSpPr txBox="1"/>
          <p:nvPr/>
        </p:nvSpPr>
        <p:spPr>
          <a:xfrm>
            <a:off x="5185638" y="2817785"/>
            <a:ext cx="3779594" cy="1323439"/>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④</a:t>
            </a:r>
            <a:r>
              <a:rPr kumimoji="1" lang="en-US" altLang="ja-JP" sz="2000" b="1" dirty="0" err="1">
                <a:latin typeface="MigMix 1P" charset="-128"/>
                <a:ea typeface="MigMix 1P" charset="-128"/>
                <a:cs typeface="MigMix 1P" charset="-128"/>
              </a:rPr>
              <a:t>setStateXXX</a:t>
            </a:r>
            <a:endParaRPr kumimoji="1"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ThermodynamicState</a:t>
            </a:r>
            <a:r>
              <a:rPr lang="ja-JP" altLang="en-US" sz="2000" dirty="0">
                <a:latin typeface="MigMix 1P" charset="-128"/>
                <a:ea typeface="MigMix 1P" charset="-128"/>
                <a:cs typeface="MigMix 1P" charset="-128"/>
              </a:rPr>
              <a:t>）</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を返す関数</a:t>
            </a:r>
            <a:endParaRPr kumimoji="1" lang="ja-JP" altLang="en-US" sz="2000" dirty="0">
              <a:latin typeface="MigMix 1P" charset="-128"/>
              <a:ea typeface="MigMix 1P" charset="-128"/>
              <a:cs typeface="MigMix 1P" charset="-128"/>
            </a:endParaRPr>
          </a:p>
        </p:txBody>
      </p:sp>
      <p:sp>
        <p:nvSpPr>
          <p:cNvPr id="10" name="テキスト ボックス 9"/>
          <p:cNvSpPr txBox="1"/>
          <p:nvPr/>
        </p:nvSpPr>
        <p:spPr>
          <a:xfrm>
            <a:off x="5181304" y="4170484"/>
            <a:ext cx="3779595"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⑤</a:t>
            </a:r>
            <a:r>
              <a:rPr lang="ja-JP" altLang="en-US" sz="2000" dirty="0">
                <a:latin typeface="MigMix 1P" charset="-128"/>
                <a:ea typeface="MigMix 1P" charset="-128"/>
                <a:cs typeface="MigMix 1P" charset="-128"/>
              </a:rPr>
              <a:t>粘性率、熱伝導率</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などの</a:t>
            </a:r>
            <a:r>
              <a:rPr lang="ja-JP" altLang="en-US" sz="2000" b="1" dirty="0">
                <a:latin typeface="MigMix 1P" charset="-128"/>
                <a:ea typeface="MigMix 1P" charset="-128"/>
                <a:cs typeface="MigMix 1P" charset="-128"/>
              </a:rPr>
              <a:t>物性関数</a:t>
            </a:r>
            <a:endParaRPr kumimoji="1" lang="ja-JP" altLang="en-US" sz="2000" b="1" dirty="0">
              <a:latin typeface="MigMix 1P" charset="-128"/>
              <a:ea typeface="MigMix 1P" charset="-128"/>
              <a:cs typeface="MigMix 1P" charset="-128"/>
            </a:endParaRPr>
          </a:p>
        </p:txBody>
      </p:sp>
      <p:cxnSp>
        <p:nvCxnSpPr>
          <p:cNvPr id="12" name="直線矢印コネクタ 11"/>
          <p:cNvCxnSpPr>
            <a:cxnSpLocks/>
            <a:stCxn id="10" idx="1"/>
          </p:cNvCxnSpPr>
          <p:nvPr/>
        </p:nvCxnSpPr>
        <p:spPr>
          <a:xfrm flipH="1" flipV="1">
            <a:off x="4299946" y="2724647"/>
            <a:ext cx="881358" cy="179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172708" y="4905512"/>
            <a:ext cx="3779595" cy="1015663"/>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①定数</a:t>
            </a:r>
            <a:endParaRPr kumimoji="1"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endParaRPr kumimoji="1"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14" name="テキスト ボックス 13"/>
          <p:cNvSpPr txBox="1"/>
          <p:nvPr/>
        </p:nvSpPr>
        <p:spPr>
          <a:xfrm>
            <a:off x="42806" y="814220"/>
            <a:ext cx="4036122" cy="369332"/>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物性値の型を表す</a:t>
            </a:r>
            <a:r>
              <a:rPr lang="en-US" altLang="ja-JP" b="1" dirty="0">
                <a:solidFill>
                  <a:schemeClr val="accent1"/>
                </a:solidFill>
                <a:latin typeface="MigMix 1P" charset="-128"/>
                <a:ea typeface="MigMix 1P" charset="-128"/>
                <a:cs typeface="MigMix 1P" charset="-128"/>
              </a:rPr>
              <a:t> type </a:t>
            </a:r>
            <a:r>
              <a:rPr lang="ja-JP" altLang="en-US" b="1" dirty="0">
                <a:solidFill>
                  <a:schemeClr val="accent1"/>
                </a:solidFill>
                <a:latin typeface="MigMix 1P" charset="-128"/>
                <a:ea typeface="MigMix 1P" charset="-128"/>
                <a:cs typeface="MigMix 1P" charset="-128"/>
              </a:rPr>
              <a:t>の宣言</a:t>
            </a:r>
            <a:endParaRPr kumimoji="1" lang="ja-JP" altLang="en-US" b="1" dirty="0">
              <a:solidFill>
                <a:schemeClr val="accent1"/>
              </a:solidFill>
              <a:latin typeface="MigMix 1P" charset="-128"/>
              <a:ea typeface="MigMix 1P" charset="-128"/>
              <a:cs typeface="MigMix 1P" charset="-128"/>
            </a:endParaRPr>
          </a:p>
        </p:txBody>
      </p:sp>
      <p:sp>
        <p:nvSpPr>
          <p:cNvPr id="15" name="右中かっこ 14"/>
          <p:cNvSpPr/>
          <p:nvPr/>
        </p:nvSpPr>
        <p:spPr>
          <a:xfrm>
            <a:off x="2345116" y="3085197"/>
            <a:ext cx="147141" cy="476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a:cxnSpLocks/>
            <a:stCxn id="13" idx="1"/>
          </p:cNvCxnSpPr>
          <p:nvPr/>
        </p:nvCxnSpPr>
        <p:spPr>
          <a:xfrm flipH="1" flipV="1">
            <a:off x="2648367" y="3334466"/>
            <a:ext cx="2524341" cy="207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046817" y="917278"/>
            <a:ext cx="3838917" cy="400110"/>
          </a:xfrm>
          <a:prstGeom prst="rect">
            <a:avLst/>
          </a:prstGeom>
        </p:spPr>
        <p:txBody>
          <a:bodyPr wrap="square">
            <a:spAutoFit/>
          </a:bodyPr>
          <a:lstStyle/>
          <a:p>
            <a:r>
              <a:rPr lang="ja-JP" altLang="en-US" sz="2000" b="1" dirty="0">
                <a:solidFill>
                  <a:srgbClr val="0070C0"/>
                </a:solidFill>
                <a:latin typeface="MigMix 1P" charset="-128"/>
                <a:ea typeface="MigMix 1P" charset="-128"/>
                <a:cs typeface="MigMix 1P" charset="-128"/>
              </a:rPr>
              <a:t>物性パッケージの主な構成要素</a:t>
            </a:r>
          </a:p>
        </p:txBody>
      </p:sp>
      <p:sp>
        <p:nvSpPr>
          <p:cNvPr id="19" name="正方形/長方形 18"/>
          <p:cNvSpPr/>
          <p:nvPr/>
        </p:nvSpPr>
        <p:spPr>
          <a:xfrm>
            <a:off x="5085722" y="1300716"/>
            <a:ext cx="3950319" cy="4876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a:cxnSpLocks/>
            <a:stCxn id="7" idx="1"/>
          </p:cNvCxnSpPr>
          <p:nvPr/>
        </p:nvCxnSpPr>
        <p:spPr>
          <a:xfrm flipH="1">
            <a:off x="4526476" y="1701099"/>
            <a:ext cx="654828" cy="30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a:stCxn id="8" idx="1"/>
          </p:cNvCxnSpPr>
          <p:nvPr/>
        </p:nvCxnSpPr>
        <p:spPr>
          <a:xfrm flipH="1" flipV="1">
            <a:off x="4526478" y="2129718"/>
            <a:ext cx="654826" cy="30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cxnSpLocks/>
            <a:stCxn id="9" idx="1"/>
          </p:cNvCxnSpPr>
          <p:nvPr/>
        </p:nvCxnSpPr>
        <p:spPr>
          <a:xfrm flipH="1" flipV="1">
            <a:off x="4498941" y="2389168"/>
            <a:ext cx="686697" cy="109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22181" y="2223849"/>
            <a:ext cx="2382723"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全ての物質の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ベースパッケージ</a:t>
            </a:r>
          </a:p>
        </p:txBody>
      </p:sp>
      <p:sp>
        <p:nvSpPr>
          <p:cNvPr id="24" name="正方形/長方形 23"/>
          <p:cNvSpPr/>
          <p:nvPr/>
        </p:nvSpPr>
        <p:spPr>
          <a:xfrm>
            <a:off x="107959" y="4688605"/>
            <a:ext cx="1889686"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個々の物質の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パッケージ</a:t>
            </a:r>
          </a:p>
        </p:txBody>
      </p:sp>
      <p:sp>
        <p:nvSpPr>
          <p:cNvPr id="25" name="正方形/長方形 24"/>
          <p:cNvSpPr/>
          <p:nvPr/>
        </p:nvSpPr>
        <p:spPr>
          <a:xfrm>
            <a:off x="491792" y="4076336"/>
            <a:ext cx="1800601"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②</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⑤の実装</a:t>
            </a:r>
          </a:p>
        </p:txBody>
      </p:sp>
      <p:sp>
        <p:nvSpPr>
          <p:cNvPr id="26" name="正方形/長方形 25"/>
          <p:cNvSpPr/>
          <p:nvPr/>
        </p:nvSpPr>
        <p:spPr>
          <a:xfrm>
            <a:off x="3541704" y="5587546"/>
            <a:ext cx="1516482"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①の再定義</a:t>
            </a:r>
          </a:p>
        </p:txBody>
      </p:sp>
      <p:cxnSp>
        <p:nvCxnSpPr>
          <p:cNvPr id="43" name="直線矢印コネクタ 42"/>
          <p:cNvCxnSpPr>
            <a:cxnSpLocks/>
            <a:stCxn id="44" idx="1"/>
          </p:cNvCxnSpPr>
          <p:nvPr/>
        </p:nvCxnSpPr>
        <p:spPr>
          <a:xfrm flipH="1">
            <a:off x="4433057" y="510705"/>
            <a:ext cx="805224" cy="111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238281" y="156762"/>
            <a:ext cx="324484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交換可能な</a:t>
            </a:r>
            <a:r>
              <a:rPr kumimoji="1" lang="en-US" altLang="ja-JP" sz="2000" dirty="0">
                <a:solidFill>
                  <a:srgbClr val="0070C0"/>
                </a:solidFill>
                <a:latin typeface="MigMix 1P" charset="-128"/>
                <a:ea typeface="MigMix 1P" charset="-128"/>
                <a:cs typeface="MigMix 1P" charset="-128"/>
              </a:rPr>
              <a:t> record, model,</a:t>
            </a:r>
          </a:p>
          <a:p>
            <a:r>
              <a:rPr lang="en-US" altLang="ja-JP" sz="2000" dirty="0">
                <a:solidFill>
                  <a:srgbClr val="0070C0"/>
                </a:solidFill>
                <a:latin typeface="MigMix 1P" charset="-128"/>
                <a:ea typeface="MigMix 1P" charset="-128"/>
                <a:cs typeface="MigMix 1P" charset="-128"/>
              </a:rPr>
              <a:t>partial function, </a:t>
            </a:r>
            <a:r>
              <a:rPr lang="mr-IN"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769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2273" y="180035"/>
            <a:ext cx="8046158" cy="400110"/>
          </a:xfrm>
          <a:prstGeom prst="rect">
            <a:avLst/>
          </a:prstGeom>
          <a:noFill/>
          <a:ln>
            <a:noFill/>
          </a:ln>
        </p:spPr>
        <p:txBody>
          <a:bodyPr wrap="square" rtlCol="0">
            <a:spAutoFit/>
          </a:bodyPr>
          <a:lstStyle/>
          <a:p>
            <a:r>
              <a:rPr kumimoji="1" lang="ja-JP" altLang="en-US" sz="2000" b="1" dirty="0">
                <a:latin typeface="MigMix 1P" charset="-128"/>
                <a:ea typeface="MigMix 1P" charset="-128"/>
                <a:cs typeface="MigMix 1P" charset="-128"/>
              </a:rPr>
              <a:t>①定数</a:t>
            </a:r>
            <a:r>
              <a:rPr kumimoji="1" lang="en-US" altLang="ja-JP" sz="2000" b="1" dirty="0">
                <a:latin typeface="MigMix 1P" charset="-128"/>
                <a:ea typeface="MigMix 1P" charset="-128"/>
                <a:cs typeface="MigMix 1P" charset="-128"/>
              </a:rPr>
              <a:t> </a:t>
            </a:r>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7" name="テキスト ボックス 6"/>
          <p:cNvSpPr txBox="1"/>
          <p:nvPr/>
        </p:nvSpPr>
        <p:spPr>
          <a:xfrm>
            <a:off x="252804" y="580145"/>
            <a:ext cx="8898035" cy="646331"/>
          </a:xfrm>
          <a:prstGeom prst="rect">
            <a:avLst/>
          </a:prstGeom>
          <a:noFill/>
        </p:spPr>
        <p:txBody>
          <a:bodyPr wrap="square" rtlCol="0">
            <a:spAutoFit/>
          </a:bodyPr>
          <a:lstStyle/>
          <a:p>
            <a:r>
              <a:rPr kumimoji="1" lang="en-US" altLang="ja-JP" dirty="0" err="1">
                <a:solidFill>
                  <a:schemeClr val="accent1"/>
                </a:solidFill>
                <a:latin typeface="MigMix 1P" charset="-128"/>
                <a:ea typeface="MigMix 1P" charset="-128"/>
                <a:cs typeface="MigMix 1P" charset="-128"/>
              </a:rPr>
              <a:t>PartialMedium</a:t>
            </a:r>
            <a:r>
              <a:rPr kumimoji="1" lang="en-US" altLang="ja-JP" dirty="0">
                <a:solidFill>
                  <a:schemeClr val="accent1"/>
                </a:solidFill>
                <a:latin typeface="MigMix 1P" charset="-128"/>
                <a:ea typeface="MigMix 1P" charset="-128"/>
                <a:cs typeface="MigMix 1P" charset="-128"/>
              </a:rPr>
              <a:t> </a:t>
            </a:r>
            <a:r>
              <a:rPr kumimoji="1" lang="ja-JP" altLang="en-US" dirty="0">
                <a:solidFill>
                  <a:schemeClr val="accent1"/>
                </a:solidFill>
                <a:latin typeface="MigMix 1P" charset="-128"/>
                <a:ea typeface="MigMix 1P" charset="-128"/>
                <a:cs typeface="MigMix 1P" charset="-128"/>
              </a:rPr>
              <a:t>の</a:t>
            </a:r>
            <a:r>
              <a:rPr kumimoji="1" lang="ja-JP" altLang="en-US">
                <a:solidFill>
                  <a:schemeClr val="accent1"/>
                </a:solidFill>
                <a:latin typeface="MigMix 1P" charset="-128"/>
                <a:ea typeface="MigMix 1P" charset="-128"/>
                <a:cs typeface="MigMix 1P" charset="-128"/>
              </a:rPr>
              <a:t>定数</a:t>
            </a:r>
            <a:r>
              <a:rPr kumimoji="1" lang="en-US" altLang="ja-JP" dirty="0">
                <a:solidFill>
                  <a:schemeClr val="accent1"/>
                </a:solidFill>
                <a:latin typeface="MigMix 1P" charset="-128"/>
                <a:ea typeface="MigMix 1P" charset="-128"/>
                <a:cs typeface="MigMix 1P" charset="-128"/>
              </a:rPr>
              <a:t> </a:t>
            </a:r>
          </a:p>
          <a:p>
            <a:r>
              <a:rPr kumimoji="1" lang="ja-JP" altLang="en-US">
                <a:solidFill>
                  <a:schemeClr val="accent1"/>
                </a:solidFill>
                <a:latin typeface="MigMix 1P" charset="-128"/>
                <a:ea typeface="MigMix 1P" charset="-128"/>
                <a:cs typeface="MigMix 1P" charset="-128"/>
              </a:rPr>
              <a:t>個々</a:t>
            </a:r>
            <a:r>
              <a:rPr kumimoji="1" lang="ja-JP" altLang="en-US" dirty="0">
                <a:solidFill>
                  <a:schemeClr val="accent1"/>
                </a:solidFill>
                <a:latin typeface="MigMix 1P" charset="-128"/>
                <a:ea typeface="MigMix 1P" charset="-128"/>
                <a:cs typeface="MigMix 1P" charset="-128"/>
              </a:rPr>
              <a:t>の物質パッケージはこれらの定数をカスタマイズする</a:t>
            </a:r>
          </a:p>
        </p:txBody>
      </p:sp>
      <p:graphicFrame>
        <p:nvGraphicFramePr>
          <p:cNvPr id="8" name="表 7">
            <a:extLst>
              <a:ext uri="{FF2B5EF4-FFF2-40B4-BE49-F238E27FC236}">
                <a16:creationId xmlns:a16="http://schemas.microsoft.com/office/drawing/2014/main" id="{FB285CAB-EBC5-F54D-A7AC-0C5DE127617E}"/>
              </a:ext>
            </a:extLst>
          </p:cNvPr>
          <p:cNvGraphicFramePr>
            <a:graphicFrameLocks noGrp="1"/>
          </p:cNvGraphicFramePr>
          <p:nvPr>
            <p:extLst>
              <p:ext uri="{D42A27DB-BD31-4B8C-83A1-F6EECF244321}">
                <p14:modId xmlns:p14="http://schemas.microsoft.com/office/powerpoint/2010/main" val="260011303"/>
              </p:ext>
            </p:extLst>
          </p:nvPr>
        </p:nvGraphicFramePr>
        <p:xfrm>
          <a:off x="403213" y="1655689"/>
          <a:ext cx="8454734" cy="4973320"/>
        </p:xfrm>
        <a:graphic>
          <a:graphicData uri="http://schemas.openxmlformats.org/drawingml/2006/table">
            <a:tbl>
              <a:tblPr firstRow="1" bandRow="1">
                <a:tableStyleId>{5940675A-B579-460E-94D1-54222C63F5DA}</a:tableStyleId>
              </a:tblPr>
              <a:tblGrid>
                <a:gridCol w="189972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379133">
                  <a:extLst>
                    <a:ext uri="{9D8B030D-6E8A-4147-A177-3AD203B41FA5}">
                      <a16:colId xmlns:a16="http://schemas.microsoft.com/office/drawing/2014/main" val="20002"/>
                    </a:ext>
                  </a:extLst>
                </a:gridCol>
                <a:gridCol w="2524881">
                  <a:extLst>
                    <a:ext uri="{9D8B030D-6E8A-4147-A177-3AD203B41FA5}">
                      <a16:colId xmlns:a16="http://schemas.microsoft.com/office/drawing/2014/main" val="20003"/>
                    </a:ext>
                  </a:extLst>
                </a:gridCol>
              </a:tblGrid>
              <a:tr h="234000">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定数名</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型</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デフォルト値</a:t>
                      </a:r>
                    </a:p>
                  </a:txBody>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tc>
                <a:extLst>
                  <a:ext uri="{0D108BD9-81ED-4DB2-BD59-A6C34878D82A}">
                    <a16:rowId xmlns:a16="http://schemas.microsoft.com/office/drawing/2014/main" val="1000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unusablePartialMedium</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物質名</a:t>
                      </a:r>
                    </a:p>
                  </a:txBody>
                  <a:tcPr>
                    <a:solidFill>
                      <a:schemeClr val="accent1">
                        <a:lumMod val="20000"/>
                        <a:lumOff val="80000"/>
                      </a:schemeClr>
                    </a:solidFill>
                  </a:tcPr>
                </a:tc>
                <a:extLst>
                  <a:ext uri="{0D108BD9-81ED-4DB2-BD59-A6C34878D82A}">
                    <a16:rowId xmlns:a16="http://schemas.microsoft.com/office/drawing/2014/main" val="243514076"/>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ThermoStates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IndependentVariables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pTX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dTX</a:t>
                      </a:r>
                      <a:r>
                        <a:rPr kumimoji="1" lang="ja-JP" altLang="en-US" sz="1100" baseline="0" dirty="0">
                          <a:latin typeface="MigMix 1P" panose="020B0502020203020207" pitchFamily="34" charset="-128"/>
                          <a:ea typeface="MigMix 1P" panose="020B0502020203020207" pitchFamily="34" charset="-128"/>
                          <a:cs typeface="MigMix 1P" panose="020B0502020203020207" pitchFamily="34" charset="-128"/>
                        </a:rPr>
                        <a:t>のいずれか</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extLst>
                  <a:ext uri="{0D108BD9-81ED-4DB2-BD59-A6C34878D82A}">
                    <a16:rowId xmlns:a16="http://schemas.microsoft.com/office/drawing/2014/main" val="1000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singleState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なら物性値が圧力に依存しない</a:t>
                      </a:r>
                    </a:p>
                  </a:txBody>
                  <a:tcPr>
                    <a:solidFill>
                      <a:schemeClr val="accent1">
                        <a:lumMod val="20000"/>
                        <a:lumOff val="80000"/>
                      </a:schemeClr>
                    </a:solidFill>
                  </a:tcPr>
                </a:tc>
                <a:extLst>
                  <a:ext uri="{0D108BD9-81ED-4DB2-BD59-A6C34878D82A}">
                    <a16:rowId xmlns:a16="http://schemas.microsoft.com/office/drawing/2014/main" val="305244127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成分名の配列</a:t>
                      </a:r>
                    </a:p>
                  </a:txBody>
                  <a:tcPr>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なら質量分率の和が</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27858336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false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X=</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18842465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混合物の成分数</a:t>
                      </a:r>
                    </a:p>
                  </a:txBody>
                  <a:tcPr>
                    <a:solidFill>
                      <a:schemeClr val="accent2">
                        <a:lumMod val="20000"/>
                        <a:lumOff val="80000"/>
                      </a:schemeClr>
                    </a:solidFill>
                  </a:tcPr>
                </a:tc>
                <a:extLst>
                  <a:ext uri="{0D108BD9-81ED-4DB2-BD59-A6C34878D82A}">
                    <a16:rowId xmlns:a16="http://schemas.microsoft.com/office/drawing/2014/main" val="73387109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質量分率の要素数</a:t>
                      </a:r>
                    </a:p>
                  </a:txBody>
                  <a:tcPr>
                    <a:solidFill>
                      <a:schemeClr val="accent2">
                        <a:lumMod val="20000"/>
                        <a:lumOff val="80000"/>
                      </a:schemeClr>
                    </a:solidFill>
                  </a:tcPr>
                </a:tc>
                <a:extLst>
                  <a:ext uri="{0D108BD9-81ED-4DB2-BD59-A6C34878D82A}">
                    <a16:rowId xmlns:a16="http://schemas.microsoft.com/office/drawing/2014/main" val="24834633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nXi</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then 0</a:t>
                      </a:r>
                    </a:p>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else 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 else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独立な質量分率の要素数</a:t>
                      </a:r>
                    </a:p>
                  </a:txBody>
                  <a:tcPr>
                    <a:solidFill>
                      <a:schemeClr val="accent2">
                        <a:lumMod val="20000"/>
                        <a:lumOff val="80000"/>
                      </a:schemeClr>
                    </a:solidFill>
                  </a:tcPr>
                </a:tc>
                <a:extLst>
                  <a:ext uri="{0D108BD9-81ED-4DB2-BD59-A6C34878D82A}">
                    <a16:rowId xmlns:a16="http://schemas.microsoft.com/office/drawing/2014/main" val="18829296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付加的物質名</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微小物質</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付加的物質の成分数</a:t>
                      </a:r>
                    </a:p>
                  </a:txBody>
                  <a:tcPr>
                    <a:solidFill>
                      <a:schemeClr val="accent4">
                        <a:lumMod val="20000"/>
                        <a:lumOff val="80000"/>
                      </a:schemeClr>
                    </a:solidFill>
                  </a:tcPr>
                </a:tc>
                <a:extLst>
                  <a:ext uri="{0D108BD9-81ED-4DB2-BD59-A6C34878D82A}">
                    <a16:rowId xmlns:a16="http://schemas.microsoft.com/office/drawing/2014/main" val="365111487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C_nominal</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Real</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1.0e-6*ones(</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a:t>
                      </a:r>
                      <a:r>
                        <a:rPr kumimoji="1" lang="ja-JP" altLang="en-US" sz="1000" dirty="0">
                          <a:latin typeface="MigMix 1P" panose="020B0502020203020207" pitchFamily="34" charset="-128"/>
                          <a:ea typeface="MigMix 1P" panose="020B0502020203020207" pitchFamily="34" charset="-128"/>
                          <a:cs typeface="MigMix 1P" panose="020B0502020203020207" pitchFamily="34" charset="-128"/>
                        </a:rPr>
                        <a:t>濃度</a:t>
                      </a:r>
                    </a:p>
                  </a:txBody>
                  <a:tcPr>
                    <a:solidFill>
                      <a:schemeClr val="accent4">
                        <a:lumMod val="20000"/>
                        <a:lumOff val="80000"/>
                      </a:schemeClr>
                    </a:solidFill>
                  </a:tcPr>
                </a:tc>
                <a:extLst>
                  <a:ext uri="{0D108BD9-81ED-4DB2-BD59-A6C34878D82A}">
                    <a16:rowId xmlns:a16="http://schemas.microsoft.com/office/drawing/2014/main" val="266266277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reference_p</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298.15</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[K]</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a:t>
                      </a: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9"/>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fill(1/</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質量分率の参照値</a:t>
                      </a:r>
                    </a:p>
                  </a:txBody>
                  <a:tcPr>
                    <a:solidFill>
                      <a:schemeClr val="accent5">
                        <a:lumMod val="20000"/>
                        <a:lumOff val="80000"/>
                      </a:schemeClr>
                    </a:solidFill>
                  </a:tcPr>
                </a:tc>
                <a:extLst>
                  <a:ext uri="{0D108BD9-81ED-4DB2-BD59-A6C34878D82A}">
                    <a16:rowId xmlns:a16="http://schemas.microsoft.com/office/drawing/2014/main" val="1001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p_defalut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圧力のデフォルト値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extLst>
                  <a:ext uri="{0D108BD9-81ED-4DB2-BD59-A6C34878D82A}">
                    <a16:rowId xmlns:a16="http://schemas.microsoft.com/office/drawing/2014/main" val="1001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Conversions.from_degC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温度のデフォルト値</a:t>
                      </a:r>
                    </a:p>
                  </a:txBody>
                  <a:tcPr>
                    <a:solidFill>
                      <a:schemeClr val="accent6">
                        <a:lumMod val="20000"/>
                        <a:lumOff val="80000"/>
                      </a:schemeClr>
                    </a:solidFill>
                  </a:tcPr>
                </a:tc>
                <a:extLst>
                  <a:ext uri="{0D108BD9-81ED-4DB2-BD59-A6C34878D82A}">
                    <a16:rowId xmlns:a16="http://schemas.microsoft.com/office/drawing/2014/main" val="10012"/>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h_default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SpecificEnthalpy</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specifixEnthalpy_pTX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比エンタルピのデフォルト値</a:t>
                      </a:r>
                    </a:p>
                  </a:txBody>
                  <a:tcPr>
                    <a:solidFill>
                      <a:schemeClr val="accent6">
                        <a:lumMod val="20000"/>
                        <a:lumOff val="80000"/>
                      </a:schemeClr>
                    </a:solidFill>
                  </a:tcPr>
                </a:tc>
                <a:extLst>
                  <a:ext uri="{0D108BD9-81ED-4DB2-BD59-A6C34878D82A}">
                    <a16:rowId xmlns:a16="http://schemas.microsoft.com/office/drawing/2014/main" val="1001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質量分率のデフォルト値</a:t>
                      </a:r>
                    </a:p>
                  </a:txBody>
                  <a:tcPr>
                    <a:solidFill>
                      <a:schemeClr val="accent6">
                        <a:lumMod val="20000"/>
                        <a:lumOff val="80000"/>
                      </a:schemeClr>
                    </a:solidFill>
                  </a:tcPr>
                </a:tc>
                <a:extLst>
                  <a:ext uri="{0D108BD9-81ED-4DB2-BD59-A6C34878D82A}">
                    <a16:rowId xmlns:a16="http://schemas.microsoft.com/office/drawing/2014/main" val="1713153666"/>
                  </a:ext>
                </a:extLst>
              </a:tr>
            </a:tbl>
          </a:graphicData>
        </a:graphic>
      </p:graphicFrame>
      <p:sp>
        <p:nvSpPr>
          <p:cNvPr id="9" name="テキスト ボックス 8">
            <a:extLst>
              <a:ext uri="{FF2B5EF4-FFF2-40B4-BE49-F238E27FC236}">
                <a16:creationId xmlns:a16="http://schemas.microsoft.com/office/drawing/2014/main" id="{45C4490D-1F2E-7A44-B411-7F08936CEFBF}"/>
              </a:ext>
            </a:extLst>
          </p:cNvPr>
          <p:cNvSpPr txBox="1"/>
          <p:nvPr/>
        </p:nvSpPr>
        <p:spPr>
          <a:xfrm>
            <a:off x="6352931" y="580145"/>
            <a:ext cx="2627642" cy="101566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物質名と熱力学的変数</a:t>
            </a:r>
            <a:r>
              <a:rPr lang="ja-JP" altLang="en-US" sz="1200" dirty="0">
                <a:latin typeface="MigMix 1P" panose="020B0502020203020207" pitchFamily="34" charset="-128"/>
                <a:ea typeface="MigMix 1P" panose="020B0502020203020207" pitchFamily="34" charset="-128"/>
                <a:cs typeface="MigMix 1P" panose="020B0502020203020207" pitchFamily="34" charset="-128"/>
              </a:rPr>
              <a:t>特性</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ja-JP" altLang="en-US" sz="1200">
                <a:latin typeface="MigMix 1P" panose="020B0502020203020207" pitchFamily="34" charset="-128"/>
                <a:ea typeface="MigMix 1P" panose="020B0502020203020207" pitchFamily="34" charset="-128"/>
                <a:cs typeface="MigMix 1P" panose="020B0502020203020207" pitchFamily="34" charset="-128"/>
              </a:rPr>
              <a:t>成分</a:t>
            </a:r>
            <a:r>
              <a:rPr lang="ja-JP" altLang="en-US" sz="1200" dirty="0">
                <a:latin typeface="MigMix 1P" panose="020B0502020203020207" pitchFamily="34" charset="-128"/>
                <a:ea typeface="MigMix 1P" panose="020B0502020203020207" pitchFamily="34" charset="-128"/>
                <a:cs typeface="MigMix 1P" panose="020B0502020203020207" pitchFamily="34" charset="-128"/>
              </a:rPr>
              <a:t>物質の情報</a:t>
            </a:r>
            <a:endParaRPr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微小物質など付加的物質の情報</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en-US" altLang="ja-JP" sz="1200" dirty="0">
                <a:latin typeface="MigMix 1P" panose="020B0502020203020207" pitchFamily="34" charset="-128"/>
                <a:ea typeface="MigMix 1P" panose="020B0502020203020207" pitchFamily="34" charset="-128"/>
                <a:cs typeface="MigMix 1P" panose="020B0502020203020207" pitchFamily="34" charset="-128"/>
              </a:rPr>
              <a:t>reference state</a:t>
            </a:r>
          </a:p>
          <a:p>
            <a:pPr marL="285750" indent="-285750">
              <a:buFont typeface="Arial" panose="020B0604020202020204" pitchFamily="34" charset="0"/>
              <a:buChar char="•"/>
            </a:pPr>
            <a:r>
              <a:rPr kumimoji="1" lang="en-US" altLang="ja-JP" sz="1200" dirty="0">
                <a:latin typeface="MigMix 1P" panose="020B0502020203020207" pitchFamily="34" charset="-128"/>
                <a:ea typeface="MigMix 1P" panose="020B0502020203020207" pitchFamily="34" charset="-128"/>
                <a:cs typeface="MigMix 1P" panose="020B0502020203020207" pitchFamily="34" charset="-128"/>
              </a:rPr>
              <a:t>defau</a:t>
            </a:r>
            <a:r>
              <a:rPr lang="en-US" altLang="ja-JP" sz="1200" dirty="0">
                <a:latin typeface="MigMix 1P" panose="020B0502020203020207" pitchFamily="34" charset="-128"/>
                <a:ea typeface="MigMix 1P" panose="020B0502020203020207" pitchFamily="34" charset="-128"/>
                <a:cs typeface="MigMix 1P" panose="020B0502020203020207" pitchFamily="34" charset="-128"/>
              </a:rPr>
              <a:t>lt state</a:t>
            </a:r>
            <a:endParaRPr kumimoji="1" lang="ja-JP" altLang="en-US" sz="1200" dirty="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7701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351" y="360001"/>
            <a:ext cx="7883999" cy="503999"/>
          </a:xfrm>
        </p:spPr>
        <p:txBody>
          <a:bodyPr>
            <a:noAutofit/>
          </a:bodyPr>
          <a:lstStyle/>
          <a:p>
            <a:r>
              <a:rPr lang="ja-JP" altLang="en-US" dirty="0"/>
              <a:t>②</a:t>
            </a:r>
            <a:r>
              <a:rPr lang="en-US" altLang="ja-JP" dirty="0"/>
              <a:t> </a:t>
            </a:r>
            <a:r>
              <a:rPr lang="en-US" altLang="ja-JP" dirty="0" err="1"/>
              <a:t>ThermodynamicState</a:t>
            </a:r>
            <a:r>
              <a:rPr lang="en-US" altLang="ja-JP" dirty="0"/>
              <a:t> </a:t>
            </a:r>
            <a:br>
              <a:rPr lang="en-US" altLang="ja-JP" dirty="0"/>
            </a:b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sp>
        <p:nvSpPr>
          <p:cNvPr id="5" name="正方形/長方形 4"/>
          <p:cNvSpPr/>
          <p:nvPr/>
        </p:nvSpPr>
        <p:spPr>
          <a:xfrm>
            <a:off x="628650" y="864000"/>
            <a:ext cx="7737230" cy="400110"/>
          </a:xfrm>
          <a:prstGeom prst="rect">
            <a:avLst/>
          </a:prstGeom>
        </p:spPr>
        <p:txBody>
          <a:bodyPr wrap="square">
            <a:spAutoFit/>
          </a:bodyPr>
          <a:lstStyle/>
          <a:p>
            <a:r>
              <a:rPr lang="ja-JP" altLang="en-US" sz="2000" dirty="0">
                <a:latin typeface="MigMix 1P" charset="-128"/>
                <a:ea typeface="MigMix 1P" charset="-128"/>
                <a:cs typeface="MigMix 1P" charset="-128"/>
              </a:rPr>
              <a:t>物質の熱力学的状態を決定するのに必要な変数の組を表す</a:t>
            </a:r>
            <a:r>
              <a:rPr lang="en-US" altLang="ja-JP" sz="2000" dirty="0">
                <a:latin typeface="MigMix 1P" charset="-128"/>
                <a:ea typeface="MigMix 1P" charset="-128"/>
                <a:cs typeface="MigMix 1P" charset="-128"/>
              </a:rPr>
              <a:t> record</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293328"/>
            <a:ext cx="8550031" cy="1323439"/>
          </a:xfrm>
          <a:prstGeom prst="rect">
            <a:avLst/>
          </a:prstGeom>
          <a:noFill/>
        </p:spPr>
        <p:txBody>
          <a:bodyPr wrap="square" rtlCol="0">
            <a:spAutoFit/>
          </a:bodyPr>
          <a:lstStyle/>
          <a:p>
            <a:r>
              <a:rPr lang="ja-JP" altLang="en-US" sz="2000" dirty="0">
                <a:latin typeface="MigMix 1P" charset="-128"/>
                <a:ea typeface="MigMix 1P" charset="-128"/>
                <a:cs typeface="MigMix 1P" charset="-128"/>
              </a:rPr>
              <a:t>物質の熱力学的状態は、</a:t>
            </a:r>
            <a:endParaRPr lang="en-US" altLang="ja-JP" sz="2000" dirty="0">
              <a:latin typeface="MigMix 1P" charset="-128"/>
              <a:ea typeface="MigMix 1P" charset="-128"/>
              <a:cs typeface="MigMix 1P" charset="-128"/>
            </a:endParaRPr>
          </a:p>
          <a:p>
            <a:r>
              <a:rPr lang="ja-JP" altLang="en-US" sz="2000" dirty="0">
                <a:solidFill>
                  <a:srgbClr val="FF0000"/>
                </a:solidFill>
                <a:latin typeface="MigMix 1P" charset="-128"/>
                <a:ea typeface="MigMix 1P" charset="-128"/>
                <a:cs typeface="MigMix 1P" charset="-128"/>
              </a:rPr>
              <a:t>２つの熱力学的状態変数と成分物質の質量分率</a:t>
            </a:r>
            <a:r>
              <a:rPr lang="ja-JP" altLang="en-US" sz="2000" dirty="0">
                <a:latin typeface="MigMix 1P" charset="-128"/>
                <a:ea typeface="MigMix 1P" charset="-128"/>
                <a:cs typeface="MigMix 1P" charset="-128"/>
              </a:rPr>
              <a:t>で決定できる。</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圧力</a:t>
            </a:r>
            <a:r>
              <a:rPr lang="en-US" altLang="ja-JP" sz="2000" dirty="0">
                <a:latin typeface="MigMix 1P" charset="-128"/>
                <a:ea typeface="MigMix 1P" charset="-128"/>
                <a:cs typeface="MigMix 1P" charset="-128"/>
              </a:rPr>
              <a:t>p</a:t>
            </a:r>
            <a:r>
              <a:rPr lang="ja-JP" altLang="en-US" sz="2000" dirty="0">
                <a:latin typeface="MigMix 1P" charset="-128"/>
                <a:ea typeface="MigMix 1P" charset="-128"/>
                <a:cs typeface="MigMix 1P" charset="-128"/>
              </a:rPr>
              <a:t>、温度</a:t>
            </a:r>
            <a:r>
              <a:rPr lang="en-US" altLang="ja-JP" sz="2000" dirty="0">
                <a:latin typeface="MigMix 1P" charset="-128"/>
                <a:ea typeface="MigMix 1P" charset="-128"/>
                <a:cs typeface="MigMix 1P" charset="-128"/>
              </a:rPr>
              <a:t>T</a:t>
            </a:r>
            <a:r>
              <a:rPr lang="ja-JP" altLang="en-US" sz="2000" dirty="0">
                <a:latin typeface="MigMix 1P" charset="-128"/>
                <a:ea typeface="MigMix 1P" charset="-128"/>
                <a:cs typeface="MigMix 1P" charset="-128"/>
              </a:rPr>
              <a:t>、密度</a:t>
            </a:r>
            <a:r>
              <a:rPr lang="en-US" altLang="ja-JP" sz="2000" dirty="0">
                <a:latin typeface="MigMix 1P" charset="-128"/>
                <a:ea typeface="MigMix 1P" charset="-128"/>
                <a:cs typeface="MigMix 1P" charset="-128"/>
              </a:rPr>
              <a:t>d</a:t>
            </a:r>
            <a:r>
              <a:rPr lang="ja-JP" altLang="en-US" sz="2000" dirty="0">
                <a:latin typeface="MigMix 1P" charset="-128"/>
                <a:ea typeface="MigMix 1P" charset="-128"/>
                <a:cs typeface="MigMix 1P" charset="-128"/>
              </a:rPr>
              <a:t>、比エンタルピ</a:t>
            </a:r>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、内部エネルギー</a:t>
            </a:r>
            <a:r>
              <a:rPr lang="en-US" altLang="ja-JP" sz="2000" dirty="0">
                <a:latin typeface="MigMix 1P" charset="-128"/>
                <a:ea typeface="MigMix 1P" charset="-128"/>
                <a:cs typeface="MigMix 1P" charset="-128"/>
              </a:rPr>
              <a:t>u</a:t>
            </a:r>
            <a:r>
              <a:rPr lang="ja-JP" altLang="en-US" sz="2000" dirty="0">
                <a:latin typeface="MigMix 1P" charset="-128"/>
                <a:ea typeface="MigMix 1P" charset="-128"/>
                <a:cs typeface="MigMix 1P" charset="-128"/>
              </a:rPr>
              <a:t>のうち２つ</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混合物質の成分の質量分率ベクトル</a:t>
            </a:r>
            <a:r>
              <a:rPr lang="en-US" altLang="ja-JP" sz="2000" dirty="0">
                <a:latin typeface="MigMix 1P" charset="-128"/>
                <a:ea typeface="MigMix 1P" charset="-128"/>
                <a:cs typeface="MigMix 1P" charset="-128"/>
              </a:rPr>
              <a:t>X[</a:t>
            </a:r>
            <a:r>
              <a:rPr lang="en-US" altLang="ja-JP" sz="2000" dirty="0" err="1">
                <a:latin typeface="MigMix 1P" charset="-128"/>
                <a:ea typeface="MigMix 1P" charset="-128"/>
                <a:cs typeface="MigMix 1P" charset="-128"/>
              </a:rPr>
              <a:t>nX</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pic>
        <p:nvPicPr>
          <p:cNvPr id="7" name="図 6"/>
          <p:cNvPicPr>
            <a:picLocks noChangeAspect="1"/>
          </p:cNvPicPr>
          <p:nvPr/>
        </p:nvPicPr>
        <p:blipFill>
          <a:blip r:embed="rId2"/>
          <a:stretch>
            <a:fillRect/>
          </a:stretch>
        </p:blipFill>
        <p:spPr>
          <a:xfrm>
            <a:off x="816220" y="2976237"/>
            <a:ext cx="7699130" cy="3064702"/>
          </a:xfrm>
          <a:prstGeom prst="rect">
            <a:avLst/>
          </a:prstGeom>
        </p:spPr>
      </p:pic>
      <p:sp>
        <p:nvSpPr>
          <p:cNvPr id="8" name="テキスト ボックス 7"/>
          <p:cNvSpPr txBox="1"/>
          <p:nvPr/>
        </p:nvSpPr>
        <p:spPr>
          <a:xfrm>
            <a:off x="5924741" y="4231806"/>
            <a:ext cx="1394281"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混合物質</a:t>
            </a:r>
          </a:p>
        </p:txBody>
      </p:sp>
      <p:sp>
        <p:nvSpPr>
          <p:cNvPr id="9" name="テキスト ボックス 8"/>
          <p:cNvSpPr txBox="1"/>
          <p:nvPr/>
        </p:nvSpPr>
        <p:spPr>
          <a:xfrm>
            <a:off x="808392" y="4186980"/>
            <a:ext cx="2242865"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純物質（一定物性）</a:t>
            </a:r>
          </a:p>
        </p:txBody>
      </p:sp>
      <p:sp>
        <p:nvSpPr>
          <p:cNvPr id="10" name="テキスト ボックス 9"/>
          <p:cNvSpPr txBox="1"/>
          <p:nvPr/>
        </p:nvSpPr>
        <p:spPr>
          <a:xfrm>
            <a:off x="3576555" y="2647380"/>
            <a:ext cx="2028989"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抽象的な物質</a:t>
            </a:r>
          </a:p>
        </p:txBody>
      </p:sp>
      <p:sp>
        <p:nvSpPr>
          <p:cNvPr id="11" name="テキスト ボックス 10"/>
          <p:cNvSpPr txBox="1"/>
          <p:nvPr/>
        </p:nvSpPr>
        <p:spPr>
          <a:xfrm>
            <a:off x="3521919" y="3574882"/>
            <a:ext cx="1792224"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空の</a:t>
            </a:r>
            <a:r>
              <a:rPr kumimoji="1" lang="en-US" altLang="ja-JP" dirty="0">
                <a:solidFill>
                  <a:srgbClr val="0070C0"/>
                </a:solidFill>
                <a:latin typeface="MigMix 1P" charset="-128"/>
                <a:ea typeface="MigMix 1P" charset="-128"/>
                <a:cs typeface="MigMix 1P" charset="-128"/>
              </a:rPr>
              <a:t> record</a:t>
            </a:r>
            <a:endParaRPr kumimoji="1" lang="ja-JP" altLang="en-US" dirty="0">
              <a:solidFill>
                <a:srgbClr val="0070C0"/>
              </a:solidFill>
              <a:latin typeface="MigMix 1P" charset="-128"/>
              <a:ea typeface="MigMix 1P" charset="-128"/>
              <a:cs typeface="MigMix 1P" charset="-128"/>
            </a:endParaRPr>
          </a:p>
        </p:txBody>
      </p:sp>
      <p:sp>
        <p:nvSpPr>
          <p:cNvPr id="12" name="テキスト ボックス 11"/>
          <p:cNvSpPr txBox="1"/>
          <p:nvPr/>
        </p:nvSpPr>
        <p:spPr>
          <a:xfrm>
            <a:off x="816220" y="6052319"/>
            <a:ext cx="7219278" cy="369332"/>
          </a:xfrm>
          <a:prstGeom prst="rect">
            <a:avLst/>
          </a:prstGeom>
          <a:noFill/>
        </p:spPr>
        <p:txBody>
          <a:bodyPr wrap="square" rtlCol="0">
            <a:spAutoFit/>
          </a:bodyPr>
          <a:lstStyle/>
          <a:p>
            <a:r>
              <a:rPr kumimoji="1" lang="ja-JP" altLang="en-US" dirty="0">
                <a:solidFill>
                  <a:schemeClr val="accent1"/>
                </a:solidFill>
                <a:latin typeface="MigMix 1P" charset="-128"/>
                <a:ea typeface="MigMix 1P" charset="-128"/>
                <a:cs typeface="MigMix 1P" charset="-128"/>
              </a:rPr>
              <a:t>物質の種類や使いやすさにより</a:t>
            </a:r>
            <a:r>
              <a:rPr kumimoji="1" lang="en-US" altLang="ja-JP" dirty="0">
                <a:solidFill>
                  <a:schemeClr val="accent1"/>
                </a:solidFill>
                <a:latin typeface="MigMix 1P" charset="-128"/>
                <a:ea typeface="MigMix 1P" charset="-128"/>
                <a:cs typeface="MigMix 1P" charset="-128"/>
              </a:rPr>
              <a:t>T, </a:t>
            </a:r>
            <a:r>
              <a:rPr kumimoji="1" lang="en-US" altLang="ja-JP" dirty="0" err="1">
                <a:solidFill>
                  <a:schemeClr val="accent1"/>
                </a:solidFill>
                <a:latin typeface="MigMix 1P" charset="-128"/>
                <a:ea typeface="MigMix 1P" charset="-128"/>
                <a:cs typeface="MigMix 1P" charset="-128"/>
              </a:rPr>
              <a:t>pT</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pTX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dTX</a:t>
            </a:r>
            <a:r>
              <a:rPr kumimoji="1" lang="ja-JP" altLang="en-US" dirty="0">
                <a:solidFill>
                  <a:schemeClr val="accent1"/>
                </a:solidFill>
                <a:latin typeface="MigMix 1P" charset="-128"/>
                <a:ea typeface="MigMix 1P" charset="-128"/>
                <a:cs typeface="MigMix 1P" charset="-128"/>
              </a:rPr>
              <a:t>などを選ぶ。</a:t>
            </a: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5315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lang="ja-JP" altLang="en-US" dirty="0"/>
              <a:t>③</a:t>
            </a:r>
            <a:r>
              <a:rPr lang="en-US" altLang="ja-JP" dirty="0"/>
              <a:t> </a:t>
            </a:r>
            <a:r>
              <a:rPr lang="en-US" altLang="ja-JP" dirty="0" err="1"/>
              <a:t>BaseProperties</a:t>
            </a:r>
            <a:endParaRPr kumimoji="1" lang="ja-JP" altLang="en-US" dirty="0"/>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8</a:t>
            </a:fld>
            <a:endParaRPr lang="ja-JP" altLang="en-US"/>
          </a:p>
        </p:txBody>
      </p:sp>
      <p:sp>
        <p:nvSpPr>
          <p:cNvPr id="2" name="正方形/長方形 1"/>
          <p:cNvSpPr/>
          <p:nvPr/>
        </p:nvSpPr>
        <p:spPr>
          <a:xfrm>
            <a:off x="628650" y="864000"/>
            <a:ext cx="7842738" cy="400110"/>
          </a:xfrm>
          <a:prstGeom prst="rect">
            <a:avLst/>
          </a:prstGeom>
        </p:spPr>
        <p:txBody>
          <a:bodyPr wrap="square">
            <a:spAutoFit/>
          </a:bodyPr>
          <a:lstStyle/>
          <a:p>
            <a:r>
              <a:rPr lang="ja-JP" altLang="en-US" sz="2000" dirty="0">
                <a:latin typeface="MigMix 1P" charset="-128"/>
                <a:ea typeface="MigMix 1P" charset="-128"/>
                <a:cs typeface="MigMix 1P" charset="-128"/>
              </a:rPr>
              <a:t>熱力学的状態変数、ガス定数、モル質量などの関係を表す</a:t>
            </a:r>
            <a:r>
              <a:rPr lang="en-US" altLang="ja-JP" sz="2000" dirty="0">
                <a:latin typeface="MigMix 1P" charset="-128"/>
                <a:ea typeface="MigMix 1P" charset="-128"/>
                <a:cs typeface="MigMix 1P" charset="-128"/>
              </a:rPr>
              <a:t> model</a:t>
            </a:r>
          </a:p>
        </p:txBody>
      </p:sp>
      <p:pic>
        <p:nvPicPr>
          <p:cNvPr id="18" name="図 17"/>
          <p:cNvPicPr>
            <a:picLocks noChangeAspect="1"/>
          </p:cNvPicPr>
          <p:nvPr/>
        </p:nvPicPr>
        <p:blipFill>
          <a:blip r:embed="rId2"/>
          <a:stretch>
            <a:fillRect/>
          </a:stretch>
        </p:blipFill>
        <p:spPr>
          <a:xfrm>
            <a:off x="738694" y="1356715"/>
            <a:ext cx="3327756" cy="4907031"/>
          </a:xfrm>
          <a:prstGeom prst="rect">
            <a:avLst/>
          </a:prstGeom>
        </p:spPr>
      </p:pic>
      <p:sp>
        <p:nvSpPr>
          <p:cNvPr id="19" name="テキスト ボックス 18"/>
          <p:cNvSpPr txBox="1"/>
          <p:nvPr/>
        </p:nvSpPr>
        <p:spPr>
          <a:xfrm>
            <a:off x="4553448" y="1379545"/>
            <a:ext cx="3667593" cy="286232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p:</a:t>
            </a:r>
            <a:r>
              <a:rPr kumimoji="1" lang="ja-JP" altLang="en-US" dirty="0">
                <a:solidFill>
                  <a:srgbClr val="0070C0"/>
                </a:solidFill>
                <a:latin typeface="MigMix 1P" charset="-128"/>
                <a:ea typeface="MigMix 1P" charset="-128"/>
                <a:cs typeface="MigMix 1P" charset="-128"/>
              </a:rPr>
              <a:t>圧力</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d:</a:t>
            </a:r>
            <a:r>
              <a:rPr kumimoji="1" lang="ja-JP" altLang="en-US" dirty="0">
                <a:solidFill>
                  <a:srgbClr val="0070C0"/>
                </a:solidFill>
                <a:latin typeface="MigMix 1P" charset="-128"/>
                <a:ea typeface="MigMix 1P" charset="-128"/>
                <a:cs typeface="MigMix 1P" charset="-128"/>
              </a:rPr>
              <a:t>密度</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T:</a:t>
            </a:r>
            <a:r>
              <a:rPr lang="ja-JP" altLang="en-US" dirty="0">
                <a:solidFill>
                  <a:srgbClr val="0070C0"/>
                </a:solidFill>
                <a:latin typeface="MigMix 1P" charset="-128"/>
                <a:ea typeface="MigMix 1P" charset="-128"/>
                <a:cs typeface="MigMix 1P" charset="-128"/>
              </a:rPr>
              <a:t>温度</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h:</a:t>
            </a:r>
            <a:r>
              <a:rPr kumimoji="1" lang="ja-JP" altLang="en-US" dirty="0">
                <a:solidFill>
                  <a:srgbClr val="0070C0"/>
                </a:solidFill>
                <a:latin typeface="MigMix 1P" charset="-128"/>
                <a:ea typeface="MigMix 1P" charset="-128"/>
                <a:cs typeface="MigMix 1P" charset="-128"/>
              </a:rPr>
              <a:t>比エンタルピ</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u:</a:t>
            </a:r>
            <a:r>
              <a:rPr kumimoji="1" lang="ja-JP" altLang="en-US" dirty="0">
                <a:solidFill>
                  <a:srgbClr val="0070C0"/>
                </a:solidFill>
                <a:latin typeface="MigMix 1P" charset="-128"/>
                <a:ea typeface="MigMix 1P" charset="-128"/>
                <a:cs typeface="MigMix 1P" charset="-128"/>
              </a:rPr>
              <a:t>内部エネルギー</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a:t>
            </a:r>
            <a:r>
              <a:rPr kumimoji="1" lang="ja-JP" altLang="en-US" dirty="0">
                <a:solidFill>
                  <a:srgbClr val="0070C0"/>
                </a:solidFill>
                <a:latin typeface="MigMix 1P" charset="-128"/>
                <a:ea typeface="MigMix 1P" charset="-128"/>
                <a:cs typeface="MigMix 1P" charset="-128"/>
              </a:rPr>
              <a:t>ガス定数</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MM:</a:t>
            </a:r>
            <a:r>
              <a:rPr lang="ja-JP" altLang="en-US" dirty="0">
                <a:solidFill>
                  <a:srgbClr val="0070C0"/>
                </a:solidFill>
                <a:latin typeface="MigMix 1P" charset="-128"/>
                <a:ea typeface="MigMix 1P" charset="-128"/>
                <a:cs typeface="MigMix 1P" charset="-128"/>
              </a:rPr>
              <a:t>モル質量</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a:t>
            </a:r>
            <a:r>
              <a:rPr kumimoji="1" lang="en-US" altLang="ja-JP" dirty="0" err="1">
                <a:solidFill>
                  <a:srgbClr val="0070C0"/>
                </a:solidFill>
                <a:latin typeface="MigMix 1P" charset="-128"/>
                <a:ea typeface="MigMix 1P" charset="-128"/>
                <a:cs typeface="MigMix 1P" charset="-128"/>
              </a:rPr>
              <a:t>nX</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成分の質量分率</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Xi[</a:t>
            </a:r>
            <a:r>
              <a:rPr kumimoji="1" lang="en-US" altLang="ja-JP" dirty="0" err="1">
                <a:solidFill>
                  <a:srgbClr val="0070C0"/>
                </a:solidFill>
                <a:latin typeface="MigMix 1P" charset="-128"/>
                <a:ea typeface="MigMix 1P" charset="-128"/>
                <a:cs typeface="MigMix 1P" charset="-128"/>
              </a:rPr>
              <a:t>nX</a:t>
            </a:r>
            <a:r>
              <a:rPr lang="en-US" altLang="ja-JP" dirty="0" err="1">
                <a:solidFill>
                  <a:srgbClr val="0070C0"/>
                </a:solidFill>
                <a:latin typeface="MigMix 1P" charset="-128"/>
                <a:ea typeface="MigMix 1P" charset="-128"/>
                <a:cs typeface="MigMix 1P" charset="-128"/>
              </a:rPr>
              <a:t>i</a:t>
            </a:r>
            <a:r>
              <a:rPr lang="en-US" altLang="ja-JP" dirty="0">
                <a:solidFill>
                  <a:srgbClr val="0070C0"/>
                </a:solidFill>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a:t>
            </a:r>
            <a:r>
              <a:rPr kumimoji="1" lang="ja-JP" altLang="en-US" dirty="0">
                <a:solidFill>
                  <a:srgbClr val="0070C0"/>
                </a:solidFill>
                <a:latin typeface="MigMix 1P" charset="-128"/>
                <a:ea typeface="MigMix 1P" charset="-128"/>
                <a:cs typeface="MigMix 1P" charset="-128"/>
              </a:rPr>
              <a:t>独立な成分の質量分率</a:t>
            </a:r>
            <a:endParaRPr kumimoji="1" lang="en-US" altLang="ja-JP" dirty="0">
              <a:solidFill>
                <a:srgbClr val="0070C0"/>
              </a:solidFill>
              <a:latin typeface="MigMix 1P" charset="-128"/>
              <a:ea typeface="MigMix 1P" charset="-128"/>
              <a:cs typeface="MigMix 1P" charset="-128"/>
            </a:endParaRPr>
          </a:p>
          <a:p>
            <a:r>
              <a:rPr lang="en-US" altLang="ja-JP" b="1" dirty="0">
                <a:solidFill>
                  <a:srgbClr val="0070C0"/>
                </a:solidFill>
                <a:latin typeface="MigMix 1P" charset="-128"/>
                <a:ea typeface="MigMix 1P" charset="-128"/>
                <a:cs typeface="MigMix 1P" charset="-128"/>
              </a:rPr>
              <a:t>state: </a:t>
            </a:r>
            <a:r>
              <a:rPr lang="en-US" altLang="ja-JP" b="1" dirty="0" err="1">
                <a:solidFill>
                  <a:srgbClr val="0070C0"/>
                </a:solidFill>
                <a:latin typeface="MigMix 1P" charset="-128"/>
                <a:ea typeface="MigMix 1P" charset="-128"/>
                <a:cs typeface="MigMix 1P" charset="-128"/>
              </a:rPr>
              <a:t>ThermodynamicState</a:t>
            </a:r>
            <a:endParaRPr kumimoji="1" lang="ja-JP" altLang="en-US" b="1" dirty="0">
              <a:solidFill>
                <a:srgbClr val="0070C0"/>
              </a:solidFill>
              <a:latin typeface="MigMix 1P" charset="-128"/>
              <a:ea typeface="MigMix 1P" charset="-128"/>
              <a:cs typeface="MigMix 1P" charset="-128"/>
            </a:endParaRPr>
          </a:p>
        </p:txBody>
      </p:sp>
      <p:sp>
        <p:nvSpPr>
          <p:cNvPr id="20" name="テキスト ボックス 19"/>
          <p:cNvSpPr txBox="1"/>
          <p:nvPr/>
        </p:nvSpPr>
        <p:spPr>
          <a:xfrm>
            <a:off x="4303335" y="4666712"/>
            <a:ext cx="3736124" cy="36933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X</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Xi</a:t>
            </a:r>
            <a:r>
              <a:rPr kumimoji="1" lang="ja-JP" altLang="en-US" dirty="0">
                <a:solidFill>
                  <a:srgbClr val="0070C0"/>
                </a:solidFill>
                <a:latin typeface="MigMix 1P" charset="-128"/>
                <a:ea typeface="MigMix 1P" charset="-128"/>
                <a:cs typeface="MigMix 1P" charset="-128"/>
              </a:rPr>
              <a:t>の方程式が記述されている。</a:t>
            </a:r>
          </a:p>
        </p:txBody>
      </p:sp>
      <p:sp>
        <p:nvSpPr>
          <p:cNvPr id="22" name="テキスト ボックス 21"/>
          <p:cNvSpPr txBox="1"/>
          <p:nvPr/>
        </p:nvSpPr>
        <p:spPr>
          <a:xfrm>
            <a:off x="4126012" y="5186528"/>
            <a:ext cx="4292512" cy="1077218"/>
          </a:xfrm>
          <a:prstGeom prst="rect">
            <a:avLst/>
          </a:prstGeom>
          <a:solidFill>
            <a:schemeClr val="bg1"/>
          </a:solidFill>
          <a:ln>
            <a:solidFill>
              <a:schemeClr val="accent1"/>
            </a:solidFill>
          </a:ln>
        </p:spPr>
        <p:txBody>
          <a:bodyPr wrap="square" rtlCol="0">
            <a:spAutoFit/>
          </a:bodyPr>
          <a:lstStyle/>
          <a:p>
            <a:r>
              <a:rPr kumimoji="1" lang="ja-JP" altLang="en-US" sz="1600" dirty="0">
                <a:solidFill>
                  <a:srgbClr val="0070C0"/>
                </a:solidFill>
                <a:latin typeface="MigMix 1P" charset="-128"/>
                <a:ea typeface="MigMix 1P" charset="-128"/>
                <a:cs typeface="MigMix 1P" charset="-128"/>
              </a:rPr>
              <a:t>継承先のクラスで</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個の変数</a:t>
            </a:r>
            <a:r>
              <a:rPr kumimoji="1" lang="en-US" altLang="ja-JP" sz="1600" dirty="0">
                <a:solidFill>
                  <a:srgbClr val="0070C0"/>
                </a:solidFill>
                <a:latin typeface="MigMix 1P" charset="-128"/>
                <a:ea typeface="MigMix 1P" charset="-128"/>
                <a:cs typeface="MigMix 1P" charset="-128"/>
              </a:rPr>
              <a:t> p, d, T, h, u, R, MM </a:t>
            </a:r>
            <a:r>
              <a:rPr kumimoji="1" lang="ja-JP" altLang="en-US" sz="1600" dirty="0">
                <a:solidFill>
                  <a:srgbClr val="0070C0"/>
                </a:solidFill>
                <a:latin typeface="MigMix 1P" charset="-128"/>
                <a:ea typeface="MigMix 1P" charset="-128"/>
                <a:cs typeface="MigMix 1P" charset="-128"/>
              </a:rPr>
              <a:t>に関する</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個の方程式が追加されている。</a:t>
            </a:r>
            <a:endParaRPr kumimoji="1" lang="en-US" altLang="ja-JP" sz="1600" dirty="0">
              <a:solidFill>
                <a:srgbClr val="0070C0"/>
              </a:solidFill>
              <a:latin typeface="MigMix 1P" charset="-128"/>
              <a:ea typeface="MigMix 1P" charset="-128"/>
              <a:cs typeface="MigMix 1P" charset="-128"/>
            </a:endParaRPr>
          </a:p>
          <a:p>
            <a:r>
              <a:rPr lang="ja-JP" altLang="en-US" sz="1600" dirty="0">
                <a:solidFill>
                  <a:srgbClr val="0070C0"/>
                </a:solidFill>
                <a:latin typeface="MigMix 1P" charset="-128"/>
                <a:ea typeface="MigMix 1P" charset="-128"/>
                <a:cs typeface="MigMix 1P" charset="-128"/>
              </a:rPr>
              <a:t>方程式の内容は物質の種類によって異なる。</a:t>
            </a:r>
            <a:endParaRPr kumimoji="1" lang="ja-JP" altLang="en-US" sz="1600" dirty="0">
              <a:solidFill>
                <a:srgbClr val="0070C0"/>
              </a:solidFill>
              <a:latin typeface="MigMix 1P" charset="-128"/>
              <a:ea typeface="MigMix 1P" charset="-128"/>
              <a:cs typeface="MigMix 1P" charset="-128"/>
            </a:endParaRPr>
          </a:p>
        </p:txBody>
      </p:sp>
      <p:cxnSp>
        <p:nvCxnSpPr>
          <p:cNvPr id="23" name="直線矢印コネクタ 22"/>
          <p:cNvCxnSpPr/>
          <p:nvPr/>
        </p:nvCxnSpPr>
        <p:spPr>
          <a:xfrm flipH="1" flipV="1">
            <a:off x="2771816" y="2322209"/>
            <a:ext cx="1781632" cy="4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1671827" y="4788103"/>
            <a:ext cx="2631508" cy="6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303335" y="4285012"/>
            <a:ext cx="4618841" cy="338554"/>
          </a:xfrm>
          <a:prstGeom prst="rect">
            <a:avLst/>
          </a:prstGeom>
          <a:noFill/>
        </p:spPr>
        <p:txBody>
          <a:bodyPr wrap="square" rtlCol="0">
            <a:spAutoFit/>
          </a:bodyPr>
          <a:lstStyle/>
          <a:p>
            <a:r>
              <a:rPr kumimoji="1" lang="en-US" altLang="ja-JP" sz="1600" b="1" dirty="0">
                <a:solidFill>
                  <a:srgbClr val="0070C0"/>
                </a:solidFill>
                <a:latin typeface="MigMix 1P" charset="-128"/>
                <a:ea typeface="MigMix 1P" charset="-128"/>
                <a:cs typeface="MigMix 1P" charset="-128"/>
              </a:rPr>
              <a:t>p, h, X </a:t>
            </a:r>
            <a:r>
              <a:rPr kumimoji="1" lang="ja-JP" altLang="en-US" sz="1600" b="1" dirty="0">
                <a:solidFill>
                  <a:srgbClr val="0070C0"/>
                </a:solidFill>
                <a:latin typeface="MigMix 1P" charset="-128"/>
                <a:ea typeface="MigMix 1P" charset="-128"/>
                <a:cs typeface="MigMix 1P" charset="-128"/>
              </a:rPr>
              <a:t>が内部的には入力コネクタになっている</a:t>
            </a:r>
          </a:p>
        </p:txBody>
      </p:sp>
      <p:sp>
        <p:nvSpPr>
          <p:cNvPr id="26" name="右中かっこ 25"/>
          <p:cNvSpPr/>
          <p:nvPr/>
        </p:nvSpPr>
        <p:spPr>
          <a:xfrm>
            <a:off x="2599197" y="4241867"/>
            <a:ext cx="220493" cy="4248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7" name="直線矢印コネクタ 26"/>
          <p:cNvCxnSpPr/>
          <p:nvPr/>
        </p:nvCxnSpPr>
        <p:spPr>
          <a:xfrm flipH="1">
            <a:off x="2819693" y="4454289"/>
            <a:ext cx="1483642" cy="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bg1"/>
          </a:solidFill>
        </p:spPr>
        <p:txBody>
          <a:bodyPr>
            <a:normAutofit/>
          </a:bodyPr>
          <a:lstStyle/>
          <a:p>
            <a:r>
              <a:rPr lang="ja-JP" altLang="en-US" dirty="0"/>
              <a:t>④</a:t>
            </a:r>
            <a:r>
              <a:rPr lang="en-US" altLang="ja-JP" dirty="0"/>
              <a:t> </a:t>
            </a:r>
            <a:r>
              <a:rPr lang="en-US" altLang="ja-JP" dirty="0" err="1"/>
              <a:t>setState_XXX</a:t>
            </a:r>
            <a:r>
              <a:rPr lang="en-US" altLang="ja-JP" dirty="0"/>
              <a:t> </a:t>
            </a:r>
            <a:r>
              <a:rPr lang="ja-JP" altLang="en-US" dirty="0"/>
              <a:t>と</a:t>
            </a:r>
            <a:r>
              <a:rPr lang="en-US" altLang="ja-JP" dirty="0"/>
              <a:t> </a:t>
            </a:r>
            <a:r>
              <a:rPr lang="en-US" altLang="ja-JP" dirty="0" err="1"/>
              <a:t>setSmoothState</a:t>
            </a:r>
            <a:r>
              <a:rPr lang="en-US" altLang="ja-JP" dirty="0"/>
              <a:t> </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dirty="0"/>
          </a:p>
        </p:txBody>
      </p:sp>
      <p:sp>
        <p:nvSpPr>
          <p:cNvPr id="12" name="正方形/長方形 11"/>
          <p:cNvSpPr/>
          <p:nvPr/>
        </p:nvSpPr>
        <p:spPr>
          <a:xfrm>
            <a:off x="628650" y="864000"/>
            <a:ext cx="7885350" cy="707886"/>
          </a:xfrm>
          <a:prstGeom prst="rect">
            <a:avLst/>
          </a:prstGeom>
        </p:spPr>
        <p:txBody>
          <a:bodyPr wrap="square">
            <a:spAutoFit/>
          </a:bodyPr>
          <a:lstStyle/>
          <a:p>
            <a:r>
              <a:rPr lang="ja-JP" altLang="en-US" sz="2000" dirty="0">
                <a:latin typeface="MigMix 1P" charset="-128"/>
                <a:ea typeface="MigMix 1P" charset="-128"/>
                <a:cs typeface="MigMix 1P" charset="-128"/>
              </a:rPr>
              <a:t>異なる熱力学的状態変数の組み合わせから</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ThermodynamicState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を返す関数</a:t>
            </a:r>
          </a:p>
        </p:txBody>
      </p:sp>
      <p:sp>
        <p:nvSpPr>
          <p:cNvPr id="39" name="テキスト ボックス 38"/>
          <p:cNvSpPr txBox="1"/>
          <p:nvPr/>
        </p:nvSpPr>
        <p:spPr>
          <a:xfrm>
            <a:off x="628650" y="1598451"/>
            <a:ext cx="693935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継承先のパッケージで</a:t>
            </a:r>
            <a:r>
              <a:rPr kumimoji="1" lang="en-US" altLang="ja-JP" sz="2000" dirty="0">
                <a:latin typeface="MigMix 1P" charset="-128"/>
                <a:ea typeface="MigMix 1P" charset="-128"/>
                <a:cs typeface="MigMix 1P" charset="-128"/>
              </a:rPr>
              <a:t> </a:t>
            </a:r>
            <a:r>
              <a:rPr kumimoji="1" lang="en-US" altLang="ja-JP" sz="2000" dirty="0">
                <a:solidFill>
                  <a:srgbClr val="C00000"/>
                </a:solidFill>
                <a:latin typeface="MigMix 1P" charset="-128"/>
                <a:ea typeface="MigMix 1P" charset="-128"/>
                <a:cs typeface="MigMix 1P" charset="-128"/>
              </a:rPr>
              <a:t>algorithm</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を定義する。</a:t>
            </a:r>
          </a:p>
        </p:txBody>
      </p:sp>
      <p:sp>
        <p:nvSpPr>
          <p:cNvPr id="40" name="テキスト ボックス 39"/>
          <p:cNvSpPr txBox="1"/>
          <p:nvPr/>
        </p:nvSpPr>
        <p:spPr>
          <a:xfrm>
            <a:off x="943536" y="2261471"/>
            <a:ext cx="4095750" cy="1569660"/>
          </a:xfrm>
          <a:prstGeom prst="rect">
            <a:avLst/>
          </a:prstGeom>
          <a:noFill/>
        </p:spPr>
        <p:txBody>
          <a:bodyPr wrap="square" rtlCol="0">
            <a:spAutoFit/>
          </a:bodyPr>
          <a:lstStyle/>
          <a:p>
            <a:pPr marL="342900" indent="-342900">
              <a:buFont typeface="Arial" charset="0"/>
              <a:buChar char="•"/>
            </a:pPr>
            <a:r>
              <a:rPr kumimoji="1" lang="en-US" altLang="ja-JP" sz="2400" b="1" dirty="0" err="1">
                <a:latin typeface="MigMix 1P" charset="-128"/>
                <a:ea typeface="MigMix 1P" charset="-128"/>
                <a:cs typeface="MigMix 1P" charset="-128"/>
              </a:rPr>
              <a:t>setState_pTX</a:t>
            </a:r>
            <a:r>
              <a:rPr kumimoji="1" lang="en-US" altLang="ja-JP" sz="2400" b="1" dirty="0">
                <a:latin typeface="MigMix 1P" charset="-128"/>
                <a:ea typeface="MigMix 1P" charset="-128"/>
                <a:cs typeface="MigMix 1P" charset="-128"/>
              </a:rPr>
              <a:t>(p, T, X)</a:t>
            </a:r>
          </a:p>
          <a:p>
            <a:pPr marL="342900" indent="-342900">
              <a:buFont typeface="Arial" charset="0"/>
              <a:buChar char="•"/>
            </a:pPr>
            <a:r>
              <a:rPr lang="en-US" altLang="ja-JP" sz="2400" b="1" dirty="0" err="1">
                <a:latin typeface="MigMix 1P" charset="-128"/>
                <a:ea typeface="MigMix 1P" charset="-128"/>
                <a:cs typeface="MigMix 1P" charset="-128"/>
              </a:rPr>
              <a:t>setState_phX</a:t>
            </a:r>
            <a:r>
              <a:rPr lang="en-US" altLang="ja-JP" sz="2400" b="1" dirty="0">
                <a:latin typeface="MigMix 1P" charset="-128"/>
                <a:ea typeface="MigMix 1P" charset="-128"/>
                <a:cs typeface="MigMix 1P" charset="-128"/>
              </a:rPr>
              <a:t>(p, h, X)</a:t>
            </a:r>
          </a:p>
          <a:p>
            <a:pPr marL="342900" indent="-342900">
              <a:buFont typeface="Arial" charset="0"/>
              <a:buChar char="•"/>
            </a:pPr>
            <a:r>
              <a:rPr kumimoji="1" lang="en-US" altLang="ja-JP" sz="2400" b="1" dirty="0" err="1">
                <a:latin typeface="MigMix 1P" charset="-128"/>
                <a:ea typeface="MigMix 1P" charset="-128"/>
                <a:cs typeface="MigMix 1P" charset="-128"/>
              </a:rPr>
              <a:t>setState_psX</a:t>
            </a:r>
            <a:r>
              <a:rPr kumimoji="1" lang="en-US" altLang="ja-JP" sz="2400" b="1" dirty="0">
                <a:latin typeface="MigMix 1P" charset="-128"/>
                <a:ea typeface="MigMix 1P" charset="-128"/>
                <a:cs typeface="MigMix 1P" charset="-128"/>
              </a:rPr>
              <a:t>(p, s, X)</a:t>
            </a:r>
          </a:p>
          <a:p>
            <a:pPr marL="342900" indent="-342900">
              <a:buFont typeface="Arial" charset="0"/>
              <a:buChar char="•"/>
            </a:pPr>
            <a:r>
              <a:rPr lang="en-US" altLang="ja-JP" sz="2400" b="1" dirty="0" err="1">
                <a:latin typeface="MigMix 1P" charset="-128"/>
                <a:ea typeface="MigMix 1P" charset="-128"/>
                <a:cs typeface="MigMix 1P" charset="-128"/>
              </a:rPr>
              <a:t>setState_dTX</a:t>
            </a:r>
            <a:r>
              <a:rPr lang="en-US" altLang="ja-JP" sz="2400" b="1" dirty="0">
                <a:latin typeface="MigMix 1P" charset="-128"/>
                <a:ea typeface="MigMix 1P" charset="-128"/>
                <a:cs typeface="MigMix 1P" charset="-128"/>
              </a:rPr>
              <a:t>(d, T, X)</a:t>
            </a:r>
          </a:p>
        </p:txBody>
      </p:sp>
      <p:sp>
        <p:nvSpPr>
          <p:cNvPr id="41" name="テキスト ボックス 40"/>
          <p:cNvSpPr txBox="1"/>
          <p:nvPr/>
        </p:nvSpPr>
        <p:spPr>
          <a:xfrm>
            <a:off x="628650" y="4005598"/>
            <a:ext cx="8211894" cy="461665"/>
          </a:xfrm>
          <a:prstGeom prst="rect">
            <a:avLst/>
          </a:prstGeom>
          <a:noFill/>
        </p:spPr>
        <p:txBody>
          <a:bodyPr wrap="square" rtlCol="0">
            <a:spAutoFit/>
          </a:bodyPr>
          <a:lstStyle/>
          <a:p>
            <a:r>
              <a:rPr kumimoji="1" lang="en-US" altLang="ja-JP" sz="2400" b="1" dirty="0" err="1">
                <a:latin typeface="MigMix 1P" charset="-128"/>
                <a:ea typeface="MigMix 1P" charset="-128"/>
                <a:cs typeface="MigMix 1P" charset="-128"/>
              </a:rPr>
              <a:t>setSmoothState</a:t>
            </a:r>
            <a:r>
              <a:rPr kumimoji="1" lang="en-US" altLang="ja-JP" sz="2400" b="1" dirty="0">
                <a:latin typeface="MigMix 1P" charset="-128"/>
                <a:ea typeface="MigMix 1P" charset="-128"/>
                <a:cs typeface="MigMix 1P" charset="-128"/>
              </a:rPr>
              <a:t>(x, </a:t>
            </a:r>
            <a:r>
              <a:rPr kumimoji="1" lang="en-US" altLang="ja-JP" sz="2400" b="1" dirty="0" err="1">
                <a:latin typeface="MigMix 1P" charset="-128"/>
                <a:ea typeface="MigMix 1P" charset="-128"/>
                <a:cs typeface="MigMix 1P" charset="-128"/>
              </a:rPr>
              <a:t>state_a</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state_b</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x_small</a:t>
            </a:r>
            <a:r>
              <a:rPr kumimoji="1" lang="en-US" altLang="ja-JP" sz="2400" b="1" dirty="0">
                <a:latin typeface="MigMix 1P" charset="-128"/>
                <a:ea typeface="MigMix 1P" charset="-128"/>
                <a:cs typeface="MigMix 1P" charset="-128"/>
              </a:rPr>
              <a:t>)</a:t>
            </a:r>
            <a:endParaRPr kumimoji="1" lang="ja-JP" altLang="en-US" sz="2400" b="1" dirty="0">
              <a:latin typeface="MigMix 1P" charset="-128"/>
              <a:ea typeface="MigMix 1P" charset="-128"/>
              <a:cs typeface="MigMix 1P" charset="-128"/>
            </a:endParaRPr>
          </a:p>
        </p:txBody>
      </p:sp>
      <p:sp>
        <p:nvSpPr>
          <p:cNvPr id="42" name="テキスト ボックス 41"/>
          <p:cNvSpPr txBox="1"/>
          <p:nvPr/>
        </p:nvSpPr>
        <p:spPr>
          <a:xfrm>
            <a:off x="628650" y="4432273"/>
            <a:ext cx="7772687" cy="707886"/>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2</a:t>
            </a:r>
            <a:r>
              <a:rPr kumimoji="1" lang="ja-JP" altLang="en-US" sz="2000" dirty="0">
                <a:latin typeface="MigMix 1P" charset="-128"/>
                <a:ea typeface="MigMix 1P" charset="-128"/>
                <a:cs typeface="MigMix 1P" charset="-128"/>
              </a:rPr>
              <a:t>つの状態</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state_a</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state_b</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x±x_small</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の範囲で滑らかにつなぐ関数。</a:t>
            </a:r>
            <a:r>
              <a:rPr kumimoji="1" lang="en-US" altLang="ja-JP" sz="2000" dirty="0">
                <a:latin typeface="MigMix 1P" charset="-128"/>
                <a:ea typeface="MigMix 1P" charset="-128"/>
                <a:cs typeface="MigMix 1P" charset="-128"/>
              </a:rPr>
              <a:t> x </a:t>
            </a:r>
            <a:r>
              <a:rPr kumimoji="1" lang="ja-JP" altLang="en-US" sz="2000" dirty="0">
                <a:latin typeface="MigMix 1P" charset="-128"/>
                <a:ea typeface="MigMix 1P" charset="-128"/>
                <a:cs typeface="MigMix 1P" charset="-128"/>
              </a:rPr>
              <a:t>は</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質量流量か圧力である。</a:t>
            </a:r>
          </a:p>
        </p:txBody>
      </p:sp>
      <p:sp>
        <p:nvSpPr>
          <p:cNvPr id="43" name="テキスト ボックス 42"/>
          <p:cNvSpPr txBox="1"/>
          <p:nvPr/>
        </p:nvSpPr>
        <p:spPr>
          <a:xfrm>
            <a:off x="5380953" y="2025126"/>
            <a:ext cx="2505747" cy="1938992"/>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 </a:t>
            </a:r>
            <a:r>
              <a:rPr kumimoji="1" lang="ja-JP" altLang="en-US" sz="2000" dirty="0">
                <a:latin typeface="MigMix 1P" charset="-128"/>
                <a:ea typeface="MigMix 1P" charset="-128"/>
                <a:cs typeface="MigMix 1P" charset="-128"/>
              </a:rPr>
              <a:t>圧力</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T: </a:t>
            </a:r>
            <a:r>
              <a:rPr kumimoji="1" lang="ja-JP" altLang="en-US" sz="2000" dirty="0">
                <a:latin typeface="MigMix 1P" charset="-128"/>
                <a:ea typeface="MigMix 1P" charset="-128"/>
                <a:cs typeface="MigMix 1P" charset="-128"/>
              </a:rPr>
              <a:t>温度</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比エンタルピ</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s: </a:t>
            </a:r>
            <a:r>
              <a:rPr kumimoji="1" lang="ja-JP" altLang="en-US" sz="2000" dirty="0">
                <a:latin typeface="MigMix 1P" charset="-128"/>
                <a:ea typeface="MigMix 1P" charset="-128"/>
                <a:cs typeface="MigMix 1P" charset="-128"/>
              </a:rPr>
              <a:t>比エントロピ</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d: </a:t>
            </a:r>
            <a:r>
              <a:rPr lang="ja-JP" altLang="en-US" sz="2000" dirty="0">
                <a:latin typeface="MigMix 1P" charset="-128"/>
                <a:ea typeface="MigMix 1P" charset="-128"/>
                <a:cs typeface="MigMix 1P" charset="-128"/>
              </a:rPr>
              <a:t>密度</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X[</a:t>
            </a:r>
            <a:r>
              <a:rPr kumimoji="1" lang="en-US" altLang="ja-JP" sz="2000" dirty="0" err="1">
                <a:latin typeface="MigMix 1P" charset="-128"/>
                <a:ea typeface="MigMix 1P" charset="-128"/>
                <a:cs typeface="MigMix 1P" charset="-128"/>
              </a:rPr>
              <a:t>nX</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質量分率</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7266497"/>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6080</TotalTime>
  <Words>2934</Words>
  <Application>Microsoft Macintosh PowerPoint</Application>
  <PresentationFormat>画面に合わせる (4:3)</PresentationFormat>
  <Paragraphs>593</Paragraphs>
  <Slides>27</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Migu 1M</vt:lpstr>
      <vt:lpstr>MigMix 1P</vt:lpstr>
      <vt:lpstr>Arial</vt:lpstr>
      <vt:lpstr>Arial Unicode MS</vt:lpstr>
      <vt:lpstr>ホワイト</vt:lpstr>
      <vt:lpstr>OpenModelica講習中級 Modelica.Fluidライブラリ解説</vt:lpstr>
      <vt:lpstr>2. Modelica.Mediaライブラリ</vt:lpstr>
      <vt:lpstr>Contents</vt:lpstr>
      <vt:lpstr>Modelica.Media ライブラリの全体構成(継承関係)</vt:lpstr>
      <vt:lpstr>Modelica.Media の基本構成</vt:lpstr>
      <vt:lpstr>PowerPoint プレゼンテーション</vt:lpstr>
      <vt:lpstr>② ThermodynamicState  </vt:lpstr>
      <vt:lpstr>③ BaseProperties</vt:lpstr>
      <vt:lpstr>④ setState_XXX と setSmoothState </vt:lpstr>
      <vt:lpstr>⑤ 物性関数(その1)</vt:lpstr>
      <vt:lpstr>⑤ 物性関数(その2)</vt:lpstr>
      <vt:lpstr>SimpleAir, DryAirNasa の継承関係</vt:lpstr>
      <vt:lpstr>水（2相流体)のモデル</vt:lpstr>
      <vt:lpstr>MediaExample1  水を温めて水蒸気にする (等圧過程) </vt:lpstr>
      <vt:lpstr>MediaExample1</vt:lpstr>
      <vt:lpstr>MediaExample1</vt:lpstr>
      <vt:lpstr>MediaExample1</vt:lpstr>
      <vt:lpstr>MediaExample1</vt:lpstr>
      <vt:lpstr>MediaExamle2 水を断熱圧縮する。水蒸気を断熱膨張させる。 (等エントロピ過程)</vt:lpstr>
      <vt:lpstr>MediaExamle2</vt:lpstr>
      <vt:lpstr>MediaExample2</vt:lpstr>
      <vt:lpstr>MediaExample2</vt:lpstr>
      <vt:lpstr>ClassExamle3</vt:lpstr>
      <vt:lpstr>MediaExample2</vt:lpstr>
      <vt:lpstr>まとめ 　</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58</cp:revision>
  <cp:lastPrinted>2018-12-12T02:46:18Z</cp:lastPrinted>
  <dcterms:created xsi:type="dcterms:W3CDTF">2017-10-28T05:07:18Z</dcterms:created>
  <dcterms:modified xsi:type="dcterms:W3CDTF">2019-05-05T06:55:04Z</dcterms:modified>
  <cp:category/>
</cp:coreProperties>
</file>